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314" r:id="rId3"/>
    <p:sldId id="282" r:id="rId4"/>
    <p:sldId id="274" r:id="rId5"/>
    <p:sldId id="277" r:id="rId6"/>
    <p:sldId id="276" r:id="rId7"/>
    <p:sldId id="278" r:id="rId8"/>
    <p:sldId id="284" r:id="rId9"/>
    <p:sldId id="280" r:id="rId10"/>
    <p:sldId id="259" r:id="rId11"/>
    <p:sldId id="262" r:id="rId12"/>
    <p:sldId id="258" r:id="rId13"/>
    <p:sldId id="261" r:id="rId14"/>
    <p:sldId id="281" r:id="rId15"/>
    <p:sldId id="265" r:id="rId16"/>
    <p:sldId id="267" r:id="rId17"/>
    <p:sldId id="283" r:id="rId18"/>
    <p:sldId id="266" r:id="rId19"/>
    <p:sldId id="286" r:id="rId20"/>
    <p:sldId id="287" r:id="rId21"/>
    <p:sldId id="268" r:id="rId22"/>
    <p:sldId id="311" r:id="rId23"/>
    <p:sldId id="312" r:id="rId24"/>
    <p:sldId id="313" r:id="rId25"/>
    <p:sldId id="298" r:id="rId26"/>
    <p:sldId id="289" r:id="rId27"/>
    <p:sldId id="290" r:id="rId28"/>
    <p:sldId id="291" r:id="rId29"/>
    <p:sldId id="292" r:id="rId30"/>
    <p:sldId id="293" r:id="rId31"/>
    <p:sldId id="305" r:id="rId32"/>
    <p:sldId id="306" r:id="rId33"/>
    <p:sldId id="309" r:id="rId34"/>
    <p:sldId id="300"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CC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78769-190B-4689-9586-D7F2035279B2}" type="datetimeFigureOut">
              <a:rPr lang="pt-BR" smtClean="0"/>
              <a:t>30/12/2021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1DB04-EE5B-427B-B45E-EFD287A2CC77}" type="slidenum">
              <a:rPr lang="pt-BR" smtClean="0"/>
              <a:t>‹nº›</a:t>
            </a:fld>
            <a:endParaRPr lang="pt-BR"/>
          </a:p>
        </p:txBody>
      </p:sp>
    </p:spTree>
    <p:extLst>
      <p:ext uri="{BB962C8B-B14F-4D97-AF65-F5344CB8AC3E}">
        <p14:creationId xmlns:p14="http://schemas.microsoft.com/office/powerpoint/2010/main" val="2083862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331DB04-EE5B-427B-B45E-EFD287A2CC77}" type="slidenum">
              <a:rPr lang="pt-BR" smtClean="0"/>
              <a:t>33</a:t>
            </a:fld>
            <a:endParaRPr lang="pt-BR"/>
          </a:p>
        </p:txBody>
      </p:sp>
    </p:spTree>
    <p:extLst>
      <p:ext uri="{BB962C8B-B14F-4D97-AF65-F5344CB8AC3E}">
        <p14:creationId xmlns:p14="http://schemas.microsoft.com/office/powerpoint/2010/main" val="4235236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B053080-1C76-4ED2-A7C6-14A954DEB45B}" type="datetime1">
              <a:rPr lang="pt-BR" smtClean="0"/>
              <a:t>30/12/2021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F4F623-0C4C-4FE1-B202-9C31887FC7EB}" type="slidenum">
              <a:rPr lang="pt-BR" smtClean="0"/>
              <a:t>‹nº›</a:t>
            </a:fld>
            <a:endParaRPr lang="pt-BR"/>
          </a:p>
        </p:txBody>
      </p:sp>
    </p:spTree>
    <p:extLst>
      <p:ext uri="{BB962C8B-B14F-4D97-AF65-F5344CB8AC3E}">
        <p14:creationId xmlns:p14="http://schemas.microsoft.com/office/powerpoint/2010/main" val="281307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A464FDB-AB4A-4FF5-8E5D-D50AE1D2F47E}" type="datetime1">
              <a:rPr lang="pt-BR" smtClean="0"/>
              <a:t>30/12/2021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F4F623-0C4C-4FE1-B202-9C31887FC7EB}" type="slidenum">
              <a:rPr lang="pt-BR" smtClean="0"/>
              <a:t>‹nº›</a:t>
            </a:fld>
            <a:endParaRPr lang="pt-BR"/>
          </a:p>
        </p:txBody>
      </p:sp>
    </p:spTree>
    <p:extLst>
      <p:ext uri="{BB962C8B-B14F-4D97-AF65-F5344CB8AC3E}">
        <p14:creationId xmlns:p14="http://schemas.microsoft.com/office/powerpoint/2010/main" val="97220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4E3109E-441C-4054-80F4-289E6976F56C}" type="datetime1">
              <a:rPr lang="pt-BR" smtClean="0"/>
              <a:t>30/12/2021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F4F623-0C4C-4FE1-B202-9C31887FC7EB}" type="slidenum">
              <a:rPr lang="pt-BR" smtClean="0"/>
              <a:t>‹nº›</a:t>
            </a:fld>
            <a:endParaRPr lang="pt-BR"/>
          </a:p>
        </p:txBody>
      </p:sp>
    </p:spTree>
    <p:extLst>
      <p:ext uri="{BB962C8B-B14F-4D97-AF65-F5344CB8AC3E}">
        <p14:creationId xmlns:p14="http://schemas.microsoft.com/office/powerpoint/2010/main" val="1839477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E1249DF-E08D-45DC-9C01-0650BB799823}" type="datetime1">
              <a:rPr lang="pt-BR" smtClean="0">
                <a:solidFill>
                  <a:prstClr val="black">
                    <a:tint val="75000"/>
                  </a:prstClr>
                </a:solidFill>
              </a:rPr>
              <a:t>30/12/2021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074A6B2-6598-4F69-B274-39170B97078F}"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11640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41016D0-FD33-4383-A9BA-5CF61AACE0CA}" type="datetime1">
              <a:rPr lang="pt-BR" smtClean="0">
                <a:solidFill>
                  <a:prstClr val="black">
                    <a:tint val="75000"/>
                  </a:prstClr>
                </a:solidFill>
              </a:rPr>
              <a:t>30/12/2021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074A6B2-6598-4F69-B274-39170B97078F}"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55225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612B7EC-1759-4ED1-A14E-B15FD8267C99}" type="datetime1">
              <a:rPr lang="pt-BR" smtClean="0">
                <a:solidFill>
                  <a:prstClr val="black">
                    <a:tint val="75000"/>
                  </a:prstClr>
                </a:solidFill>
              </a:rPr>
              <a:t>30/12/2021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074A6B2-6598-4F69-B274-39170B97078F}"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18300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7E0B6AF-32F4-4E62-99E2-19084069D39A}" type="datetime1">
              <a:rPr lang="pt-BR" smtClean="0">
                <a:solidFill>
                  <a:prstClr val="black">
                    <a:tint val="75000"/>
                  </a:prstClr>
                </a:solidFill>
              </a:rPr>
              <a:t>30/12/2021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5074A6B2-6598-4F69-B274-39170B97078F}"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05685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C516173-420D-4EE1-9C4D-3E0B4300BCE0}" type="datetime1">
              <a:rPr lang="pt-BR" smtClean="0">
                <a:solidFill>
                  <a:prstClr val="black">
                    <a:tint val="75000"/>
                  </a:prstClr>
                </a:solidFill>
              </a:rPr>
              <a:t>30/12/2021</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5074A6B2-6598-4F69-B274-39170B97078F}"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23694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CC3AE561-2CAF-40DA-9ADA-0BAA1539D236}" type="datetime1">
              <a:rPr lang="pt-BR" smtClean="0">
                <a:solidFill>
                  <a:prstClr val="black">
                    <a:tint val="75000"/>
                  </a:prstClr>
                </a:solidFill>
              </a:rPr>
              <a:t>30/12/2021</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5074A6B2-6598-4F69-B274-39170B97078F}"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68490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6CA6D21-D40E-412D-8F90-C494EDFB9C3E}" type="datetime1">
              <a:rPr lang="pt-BR" smtClean="0">
                <a:solidFill>
                  <a:prstClr val="black">
                    <a:tint val="75000"/>
                  </a:prstClr>
                </a:solidFill>
              </a:rPr>
              <a:t>30/12/2021</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5074A6B2-6598-4F69-B274-39170B97078F}"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93778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0C35FD9-6B87-41BD-A1CA-64ADFBB03F69}" type="datetime1">
              <a:rPr lang="pt-BR" smtClean="0">
                <a:solidFill>
                  <a:prstClr val="black">
                    <a:tint val="75000"/>
                  </a:prstClr>
                </a:solidFill>
              </a:rPr>
              <a:t>30/12/2021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5074A6B2-6598-4F69-B274-39170B97078F}"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08349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1E08876-F3D6-4855-8A4E-4A26922CE880}" type="datetime1">
              <a:rPr lang="pt-BR" smtClean="0"/>
              <a:t>30/12/2021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F4F623-0C4C-4FE1-B202-9C31887FC7EB}" type="slidenum">
              <a:rPr lang="pt-BR" smtClean="0"/>
              <a:t>‹nº›</a:t>
            </a:fld>
            <a:endParaRPr lang="pt-BR"/>
          </a:p>
        </p:txBody>
      </p:sp>
    </p:spTree>
    <p:extLst>
      <p:ext uri="{BB962C8B-B14F-4D97-AF65-F5344CB8AC3E}">
        <p14:creationId xmlns:p14="http://schemas.microsoft.com/office/powerpoint/2010/main" val="541164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B0E9EB2-2AB0-487A-A141-8B6D19787FD4}" type="datetime1">
              <a:rPr lang="pt-BR" smtClean="0">
                <a:solidFill>
                  <a:prstClr val="black">
                    <a:tint val="75000"/>
                  </a:prstClr>
                </a:solidFill>
              </a:rPr>
              <a:t>30/12/2021</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5074A6B2-6598-4F69-B274-39170B97078F}"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39932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16B346F-8C65-4809-B3C8-E016FA5C8529}" type="datetime1">
              <a:rPr lang="pt-BR" smtClean="0">
                <a:solidFill>
                  <a:prstClr val="black">
                    <a:tint val="75000"/>
                  </a:prstClr>
                </a:solidFill>
              </a:rPr>
              <a:t>30/12/2021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074A6B2-6598-4F69-B274-39170B97078F}"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59916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158EB7B-B579-4480-9248-70ABA6042D3E}" type="datetime1">
              <a:rPr lang="pt-BR" smtClean="0">
                <a:solidFill>
                  <a:prstClr val="black">
                    <a:tint val="75000"/>
                  </a:prstClr>
                </a:solidFill>
              </a:rPr>
              <a:t>30/12/2021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074A6B2-6598-4F69-B274-39170B97078F}"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1626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7D45627-02F0-4D50-B440-EFDA037E56C7}" type="datetime1">
              <a:rPr lang="pt-BR" smtClean="0"/>
              <a:t>30/12/2021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F4F623-0C4C-4FE1-B202-9C31887FC7EB}" type="slidenum">
              <a:rPr lang="pt-BR" smtClean="0"/>
              <a:t>‹nº›</a:t>
            </a:fld>
            <a:endParaRPr lang="pt-BR"/>
          </a:p>
        </p:txBody>
      </p:sp>
    </p:spTree>
    <p:extLst>
      <p:ext uri="{BB962C8B-B14F-4D97-AF65-F5344CB8AC3E}">
        <p14:creationId xmlns:p14="http://schemas.microsoft.com/office/powerpoint/2010/main" val="153344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05CD627-25AC-49A8-B5B6-8EAC60F663F7}" type="datetime1">
              <a:rPr lang="pt-BR" smtClean="0"/>
              <a:t>30/12/2021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2F4F623-0C4C-4FE1-B202-9C31887FC7EB}" type="slidenum">
              <a:rPr lang="pt-BR" smtClean="0"/>
              <a:t>‹nº›</a:t>
            </a:fld>
            <a:endParaRPr lang="pt-BR"/>
          </a:p>
        </p:txBody>
      </p:sp>
    </p:spTree>
    <p:extLst>
      <p:ext uri="{BB962C8B-B14F-4D97-AF65-F5344CB8AC3E}">
        <p14:creationId xmlns:p14="http://schemas.microsoft.com/office/powerpoint/2010/main" val="310372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E2ABC35-9772-4266-87D6-CCAE32D94A27}" type="datetime1">
              <a:rPr lang="pt-BR" smtClean="0"/>
              <a:t>30/12/2021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2F4F623-0C4C-4FE1-B202-9C31887FC7EB}" type="slidenum">
              <a:rPr lang="pt-BR" smtClean="0"/>
              <a:t>‹nº›</a:t>
            </a:fld>
            <a:endParaRPr lang="pt-BR"/>
          </a:p>
        </p:txBody>
      </p:sp>
    </p:spTree>
    <p:extLst>
      <p:ext uri="{BB962C8B-B14F-4D97-AF65-F5344CB8AC3E}">
        <p14:creationId xmlns:p14="http://schemas.microsoft.com/office/powerpoint/2010/main" val="402373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F690C8B-FCD8-47D4-9A19-56266C513D74}" type="datetime1">
              <a:rPr lang="pt-BR" smtClean="0"/>
              <a:t>30/12/2021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2F4F623-0C4C-4FE1-B202-9C31887FC7EB}" type="slidenum">
              <a:rPr lang="pt-BR" smtClean="0"/>
              <a:t>‹nº›</a:t>
            </a:fld>
            <a:endParaRPr lang="pt-BR"/>
          </a:p>
        </p:txBody>
      </p:sp>
    </p:spTree>
    <p:extLst>
      <p:ext uri="{BB962C8B-B14F-4D97-AF65-F5344CB8AC3E}">
        <p14:creationId xmlns:p14="http://schemas.microsoft.com/office/powerpoint/2010/main" val="311761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5D77210-B763-4EC7-8C89-162D90DCE499}" type="datetime1">
              <a:rPr lang="pt-BR" smtClean="0"/>
              <a:t>30/12/2021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2F4F623-0C4C-4FE1-B202-9C31887FC7EB}" type="slidenum">
              <a:rPr lang="pt-BR" smtClean="0"/>
              <a:t>‹nº›</a:t>
            </a:fld>
            <a:endParaRPr lang="pt-BR"/>
          </a:p>
        </p:txBody>
      </p:sp>
    </p:spTree>
    <p:extLst>
      <p:ext uri="{BB962C8B-B14F-4D97-AF65-F5344CB8AC3E}">
        <p14:creationId xmlns:p14="http://schemas.microsoft.com/office/powerpoint/2010/main" val="29975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534A73A-EBBA-48DA-B87A-4810C3A81761}" type="datetime1">
              <a:rPr lang="pt-BR" smtClean="0"/>
              <a:t>30/12/2021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2F4F623-0C4C-4FE1-B202-9C31887FC7EB}" type="slidenum">
              <a:rPr lang="pt-BR" smtClean="0"/>
              <a:t>‹nº›</a:t>
            </a:fld>
            <a:endParaRPr lang="pt-BR"/>
          </a:p>
        </p:txBody>
      </p:sp>
    </p:spTree>
    <p:extLst>
      <p:ext uri="{BB962C8B-B14F-4D97-AF65-F5344CB8AC3E}">
        <p14:creationId xmlns:p14="http://schemas.microsoft.com/office/powerpoint/2010/main" val="102270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E5387A8-2E62-477B-9EC8-EAF0024DEEA8}" type="datetime1">
              <a:rPr lang="pt-BR" smtClean="0"/>
              <a:t>30/12/2021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2F4F623-0C4C-4FE1-B202-9C31887FC7EB}" type="slidenum">
              <a:rPr lang="pt-BR" smtClean="0"/>
              <a:t>‹nº›</a:t>
            </a:fld>
            <a:endParaRPr lang="pt-BR"/>
          </a:p>
        </p:txBody>
      </p:sp>
    </p:spTree>
    <p:extLst>
      <p:ext uri="{BB962C8B-B14F-4D97-AF65-F5344CB8AC3E}">
        <p14:creationId xmlns:p14="http://schemas.microsoft.com/office/powerpoint/2010/main" val="269109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74256-4805-4DD5-8F3B-063C83A06965}" type="datetime1">
              <a:rPr lang="pt-BR" smtClean="0"/>
              <a:t>30/12/2021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4F623-0C4C-4FE1-B202-9C31887FC7EB}" type="slidenum">
              <a:rPr lang="pt-BR" smtClean="0"/>
              <a:t>‹nº›</a:t>
            </a:fld>
            <a:endParaRPr lang="pt-BR"/>
          </a:p>
        </p:txBody>
      </p:sp>
    </p:spTree>
    <p:extLst>
      <p:ext uri="{BB962C8B-B14F-4D97-AF65-F5344CB8AC3E}">
        <p14:creationId xmlns:p14="http://schemas.microsoft.com/office/powerpoint/2010/main" val="2141981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6A239-0FF9-4F18-9EA3-726C2F78A378}" type="datetime1">
              <a:rPr lang="pt-BR" smtClean="0">
                <a:solidFill>
                  <a:prstClr val="black">
                    <a:tint val="75000"/>
                  </a:prstClr>
                </a:solidFill>
              </a:rPr>
              <a:t>30/12/2021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4A6B2-6598-4F69-B274-39170B97078F}"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75728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static.wixstatic.com/media/e0f082_5f47be88445b4523b587271bac61300b~mv2.png" TargetMode="External"/><Relationship Id="rId13" Type="http://schemas.openxmlformats.org/officeDocument/2006/relationships/hyperlink" Target="https://static.wixstatic.com/media/e0f082_a983d2b8f8154e24b60255fd483bc922~mv2.png" TargetMode="External"/><Relationship Id="rId3" Type="http://schemas.openxmlformats.org/officeDocument/2006/relationships/hyperlink" Target="http://www.flip3d.com.br/web/pub/cfm/index9/?numero=14" TargetMode="External"/><Relationship Id="rId7" Type="http://schemas.openxmlformats.org/officeDocument/2006/relationships/hyperlink" Target="https://static.wixstatic.com/media/c37608_50d3408d41c8422ab792c5b90c5120f0~mv2.png" TargetMode="External"/><Relationship Id="rId12" Type="http://schemas.openxmlformats.org/officeDocument/2006/relationships/hyperlink" Target="https://static.wixstatic.com/media/e0f082_2e8f46182a8f4c12b472dd4edac6851e~mv2.png" TargetMode="External"/><Relationship Id="rId2" Type="http://schemas.openxmlformats.org/officeDocument/2006/relationships/hyperlink" Target="https://www.setembroamarelo.com/_files/ugd/e0f082_ddfaed1154ea488d85d26c672294872b.pdf" TargetMode="External"/><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setembroamarelo.com/_files/ugd/e0f082_4b8c518d13c343aaa3f9d6d04524bc13.pdf" TargetMode="External"/><Relationship Id="rId11" Type="http://schemas.openxmlformats.org/officeDocument/2006/relationships/hyperlink" Target="https://static.wixstatic.com/media/e0f082_45f811403c614e61888ddb896fe67e3e~mv2.png" TargetMode="External"/><Relationship Id="rId5" Type="http://schemas.openxmlformats.org/officeDocument/2006/relationships/hyperlink" Target="https://static.wixstatic.com/media/e0f082_04c61a21c33444b6b2449e7cc2bd601a~mv2.jpg" TargetMode="External"/><Relationship Id="rId15" Type="http://schemas.openxmlformats.org/officeDocument/2006/relationships/hyperlink" Target="https://www.setembroamarelo.com/_files/ugd/e0f082_0fd96be464e0423a9405301a83899805.pdf" TargetMode="External"/><Relationship Id="rId10" Type="http://schemas.openxmlformats.org/officeDocument/2006/relationships/hyperlink" Target="https://static.wixstatic.com/media/e0f082_05f873a95e1243c4b0319b69a6b748ef~mv2.png" TargetMode="External"/><Relationship Id="rId4" Type="http://schemas.openxmlformats.org/officeDocument/2006/relationships/hyperlink" Target="https://static.wixstatic.com/media/e0f082_0de7d0d541f44fbf9b9cc4121b2f18f8~mv2.png" TargetMode="External"/><Relationship Id="rId9" Type="http://schemas.openxmlformats.org/officeDocument/2006/relationships/hyperlink" Target="https://static.wixstatic.com/media/e0f082_152bfc6f42ba448d8a2c43e9351fdb64~mv2.png" TargetMode="External"/><Relationship Id="rId14" Type="http://schemas.openxmlformats.org/officeDocument/2006/relationships/hyperlink" Target="https://www.setembroamarelo.com/_files/ugd/e0f082_8652b5f5046b46d59f90ca501598bedf.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02F4F623-0C4C-4FE1-B202-9C31887FC7EB}" type="slidenum">
              <a:rPr lang="pt-BR" smtClean="0"/>
              <a:t>1</a:t>
            </a:fld>
            <a:endParaRPr lang="pt-BR"/>
          </a:p>
        </p:txBody>
      </p:sp>
      <p:pic>
        <p:nvPicPr>
          <p:cNvPr id="3" name="Imagem 2"/>
          <p:cNvPicPr>
            <a:picLocks noChangeAspect="1"/>
          </p:cNvPicPr>
          <p:nvPr/>
        </p:nvPicPr>
        <p:blipFill>
          <a:blip r:embed="rId2"/>
          <a:stretch>
            <a:fillRect/>
          </a:stretch>
        </p:blipFill>
        <p:spPr>
          <a:xfrm>
            <a:off x="360608" y="258046"/>
            <a:ext cx="11165983" cy="6280866"/>
          </a:xfrm>
          <a:prstGeom prst="rect">
            <a:avLst/>
          </a:prstGeom>
        </p:spPr>
      </p:pic>
    </p:spTree>
    <p:extLst>
      <p:ext uri="{BB962C8B-B14F-4D97-AF65-F5344CB8AC3E}">
        <p14:creationId xmlns:p14="http://schemas.microsoft.com/office/powerpoint/2010/main" val="3857207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23736" t="28819" r="26970" b="20291"/>
          <a:stretch/>
        </p:blipFill>
        <p:spPr>
          <a:xfrm>
            <a:off x="3245476" y="343812"/>
            <a:ext cx="8946524" cy="5857460"/>
          </a:xfrm>
          <a:prstGeom prst="rect">
            <a:avLst/>
          </a:prstGeom>
        </p:spPr>
      </p:pic>
      <p:sp>
        <p:nvSpPr>
          <p:cNvPr id="3" name="Retângulo 2"/>
          <p:cNvSpPr/>
          <p:nvPr/>
        </p:nvSpPr>
        <p:spPr>
          <a:xfrm>
            <a:off x="98737" y="343812"/>
            <a:ext cx="3017949" cy="5841599"/>
          </a:xfrm>
          <a:prstGeom prst="rect">
            <a:avLst/>
          </a:prstGeom>
        </p:spPr>
        <p:txBody>
          <a:bodyPr wrap="square">
            <a:spAutoFit/>
          </a:bodyPr>
          <a:lstStyle/>
          <a:p>
            <a:pPr>
              <a:lnSpc>
                <a:spcPct val="107000"/>
              </a:lnSpc>
              <a:spcAft>
                <a:spcPts val="800"/>
              </a:spcAft>
            </a:pPr>
            <a:r>
              <a:rPr lang="pt-BR" sz="3200" dirty="0" smtClean="0">
                <a:effectLst/>
                <a:latin typeface="Calibri" panose="020F0502020204030204" pitchFamily="34" charset="0"/>
                <a:ea typeface="Calibri" panose="020F0502020204030204" pitchFamily="34" charset="0"/>
                <a:cs typeface="Times New Roman" panose="02020603050405020304" pitchFamily="18" charset="0"/>
              </a:rPr>
              <a:t>Aspectos Clínicos</a:t>
            </a:r>
          </a:p>
          <a:p>
            <a:pPr>
              <a:lnSpc>
                <a:spcPct val="107000"/>
              </a:lnSpc>
              <a:spcAft>
                <a:spcPts val="800"/>
              </a:spcAft>
            </a:pPr>
            <a:r>
              <a:rPr lang="pt-BR" sz="2400" dirty="0" smtClean="0">
                <a:effectLst/>
                <a:latin typeface="Calibri" panose="020F0502020204030204" pitchFamily="34" charset="0"/>
                <a:ea typeface="Calibri" panose="020F0502020204030204" pitchFamily="34" charset="0"/>
                <a:cs typeface="Times New Roman" panose="02020603050405020304" pitchFamily="18" charset="0"/>
              </a:rPr>
              <a:t>As manifestações clínicas da sífilis são bastante variáveis, devido aos vários estágios da doença. Sua evolução clínica pode ser recente ou tardia e se subdividem em primária, secundária, latente recente, latente tardia e terciária, conforme figura ao lado:</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tângulo 3"/>
          <p:cNvSpPr/>
          <p:nvPr/>
        </p:nvSpPr>
        <p:spPr>
          <a:xfrm>
            <a:off x="472225" y="6368424"/>
            <a:ext cx="11350580" cy="292388"/>
          </a:xfrm>
          <a:prstGeom prst="rect">
            <a:avLst/>
          </a:prstGeom>
        </p:spPr>
        <p:txBody>
          <a:bodyPr wrap="square">
            <a:spAutoFit/>
          </a:bodyPr>
          <a:lstStyle/>
          <a:p>
            <a:r>
              <a:rPr lang="pt-BR" sz="1300" dirty="0" smtClean="0"/>
              <a:t>Fonte: PROTOCOLO CLÍNICO E DIRETRIZES TERAPÊUTICAS PARA ATENÇÃO INTEGRAL ÀS PESSOAS COM INFECÇÕES SEXUALMENTE TRANSMISSÍVEIS (IST) - pág. 92</a:t>
            </a:r>
            <a:endParaRPr lang="pt-BR" sz="1300" dirty="0"/>
          </a:p>
        </p:txBody>
      </p:sp>
      <p:sp>
        <p:nvSpPr>
          <p:cNvPr id="5" name="Espaço Reservado para Número de Slide 4"/>
          <p:cNvSpPr>
            <a:spLocks noGrp="1"/>
          </p:cNvSpPr>
          <p:nvPr>
            <p:ph type="sldNum" sz="quarter" idx="12"/>
          </p:nvPr>
        </p:nvSpPr>
        <p:spPr/>
        <p:txBody>
          <a:bodyPr/>
          <a:lstStyle/>
          <a:p>
            <a:fld id="{02F4F623-0C4C-4FE1-B202-9C31887FC7EB}" type="slidenum">
              <a:rPr lang="pt-BR" smtClean="0"/>
              <a:t>10</a:t>
            </a:fld>
            <a:endParaRPr lang="pt-BR"/>
          </a:p>
        </p:txBody>
      </p:sp>
    </p:spTree>
    <p:extLst>
      <p:ext uri="{BB962C8B-B14F-4D97-AF65-F5344CB8AC3E}">
        <p14:creationId xmlns:p14="http://schemas.microsoft.com/office/powerpoint/2010/main" val="429166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1769" y="387979"/>
            <a:ext cx="5220237" cy="4308872"/>
          </a:xfrm>
          <a:prstGeom prst="rect">
            <a:avLst/>
          </a:prstGeom>
        </p:spPr>
        <p:txBody>
          <a:bodyPr wrap="square">
            <a:spAutoFit/>
          </a:bodyPr>
          <a:lstStyle/>
          <a:p>
            <a:r>
              <a:rPr lang="pt-BR" dirty="0" smtClean="0"/>
              <a:t>TRATAMENTO</a:t>
            </a:r>
          </a:p>
          <a:p>
            <a:endParaRPr lang="pt-BR" dirty="0"/>
          </a:p>
          <a:p>
            <a:r>
              <a:rPr lang="pt-BR" dirty="0" smtClean="0"/>
              <a:t>O tratamento mais indicado para o paciente é a aplicação da </a:t>
            </a:r>
            <a:r>
              <a:rPr lang="pt-BR" dirty="0" err="1" smtClean="0"/>
              <a:t>Benzilpenicilina</a:t>
            </a:r>
            <a:r>
              <a:rPr lang="pt-BR" dirty="0" smtClean="0"/>
              <a:t> </a:t>
            </a:r>
            <a:r>
              <a:rPr lang="pt-BR" dirty="0" err="1" smtClean="0"/>
              <a:t>benzatina</a:t>
            </a:r>
            <a:r>
              <a:rPr lang="pt-BR" dirty="0" smtClean="0"/>
              <a:t>, pois não</a:t>
            </a:r>
          </a:p>
          <a:p>
            <a:r>
              <a:rPr lang="pt-BR" dirty="0" smtClean="0"/>
              <a:t>há evidências de resistência da bactéria à penicilina e também a única opção quando o for direcionado a</a:t>
            </a:r>
          </a:p>
          <a:p>
            <a:r>
              <a:rPr lang="pt-BR" dirty="0" smtClean="0"/>
              <a:t>gestante. </a:t>
            </a:r>
          </a:p>
          <a:p>
            <a:r>
              <a:rPr lang="pt-BR" dirty="0" smtClean="0"/>
              <a:t>]</a:t>
            </a:r>
          </a:p>
          <a:p>
            <a:r>
              <a:rPr lang="pt-BR" dirty="0" smtClean="0"/>
              <a:t>O profissional médico deve sempre se atentar também da </a:t>
            </a:r>
            <a:r>
              <a:rPr lang="pt-BR" sz="2000" b="1" dirty="0" smtClean="0">
                <a:solidFill>
                  <a:srgbClr val="FF0000"/>
                </a:solidFill>
              </a:rPr>
              <a:t>necessidade de tratamento do</a:t>
            </a:r>
          </a:p>
          <a:p>
            <a:r>
              <a:rPr lang="pt-BR" sz="2000" b="1" dirty="0" smtClean="0">
                <a:solidFill>
                  <a:srgbClr val="FF0000"/>
                </a:solidFill>
              </a:rPr>
              <a:t>parceiro sexual da pessoa infectada pela sífilis</a:t>
            </a:r>
            <a:r>
              <a:rPr lang="pt-BR" dirty="0" smtClean="0"/>
              <a:t>.</a:t>
            </a:r>
          </a:p>
          <a:p>
            <a:endParaRPr lang="pt-BR" dirty="0" smtClean="0"/>
          </a:p>
          <a:p>
            <a:r>
              <a:rPr lang="pt-BR" dirty="0" smtClean="0"/>
              <a:t>A administração do medicamento varia de acordo com a evolução clínica do caso. Ao lado um  resumo do esquema terapêutico para sífilis:</a:t>
            </a:r>
            <a:endParaRPr lang="pt-BR" dirty="0"/>
          </a:p>
        </p:txBody>
      </p:sp>
      <p:pic>
        <p:nvPicPr>
          <p:cNvPr id="5" name="Imagem 4"/>
          <p:cNvPicPr>
            <a:picLocks noChangeAspect="1"/>
          </p:cNvPicPr>
          <p:nvPr/>
        </p:nvPicPr>
        <p:blipFill rotWithShape="1">
          <a:blip r:embed="rId2"/>
          <a:srcRect t="20744"/>
          <a:stretch/>
        </p:blipFill>
        <p:spPr>
          <a:xfrm>
            <a:off x="5573216" y="387979"/>
            <a:ext cx="6459430" cy="3837904"/>
          </a:xfrm>
          <a:prstGeom prst="rect">
            <a:avLst/>
          </a:prstGeom>
        </p:spPr>
      </p:pic>
      <p:sp>
        <p:nvSpPr>
          <p:cNvPr id="6" name="Retângulo 5"/>
          <p:cNvSpPr/>
          <p:nvPr/>
        </p:nvSpPr>
        <p:spPr>
          <a:xfrm>
            <a:off x="343437" y="4805640"/>
            <a:ext cx="5229779" cy="1754326"/>
          </a:xfrm>
          <a:prstGeom prst="rect">
            <a:avLst/>
          </a:prstGeom>
        </p:spPr>
        <p:txBody>
          <a:bodyPr wrap="square">
            <a:spAutoFit/>
          </a:bodyPr>
          <a:lstStyle/>
          <a:p>
            <a:r>
              <a:rPr lang="pt-BR" dirty="0" smtClean="0"/>
              <a:t>PREVENÇÃO</a:t>
            </a:r>
          </a:p>
          <a:p>
            <a:endParaRPr lang="pt-BR" dirty="0" smtClean="0"/>
          </a:p>
          <a:p>
            <a:r>
              <a:rPr lang="pt-BR" dirty="0" smtClean="0"/>
              <a:t>A principal forma de prevenção da sífilis é utilizando o preservativo, seja ele masculino ou feminino em todas as relações sexuais.</a:t>
            </a:r>
          </a:p>
          <a:p>
            <a:r>
              <a:rPr lang="pt-BR" dirty="0" smtClean="0"/>
              <a:t> </a:t>
            </a:r>
            <a:endParaRPr lang="pt-BR" dirty="0"/>
          </a:p>
        </p:txBody>
      </p:sp>
      <p:pic>
        <p:nvPicPr>
          <p:cNvPr id="7" name="Imagem 6"/>
          <p:cNvPicPr>
            <a:picLocks noChangeAspect="1"/>
          </p:cNvPicPr>
          <p:nvPr/>
        </p:nvPicPr>
        <p:blipFill>
          <a:blip r:embed="rId3"/>
          <a:stretch>
            <a:fillRect/>
          </a:stretch>
        </p:blipFill>
        <p:spPr>
          <a:xfrm>
            <a:off x="5999123" y="3937383"/>
            <a:ext cx="2698827" cy="2341067"/>
          </a:xfrm>
          <a:prstGeom prst="rect">
            <a:avLst/>
          </a:prstGeom>
        </p:spPr>
      </p:pic>
      <p:pic>
        <p:nvPicPr>
          <p:cNvPr id="8" name="Imagem 7"/>
          <p:cNvPicPr>
            <a:picLocks noChangeAspect="1"/>
          </p:cNvPicPr>
          <p:nvPr/>
        </p:nvPicPr>
        <p:blipFill>
          <a:blip r:embed="rId4"/>
          <a:stretch>
            <a:fillRect/>
          </a:stretch>
        </p:blipFill>
        <p:spPr>
          <a:xfrm>
            <a:off x="8802931" y="3937382"/>
            <a:ext cx="2950975" cy="2341067"/>
          </a:xfrm>
          <a:prstGeom prst="rect">
            <a:avLst/>
          </a:prstGeom>
        </p:spPr>
      </p:pic>
      <p:sp>
        <p:nvSpPr>
          <p:cNvPr id="9" name="Espaço Reservado para Número de Slide 8"/>
          <p:cNvSpPr>
            <a:spLocks noGrp="1"/>
          </p:cNvSpPr>
          <p:nvPr>
            <p:ph type="sldNum" sz="quarter" idx="12"/>
          </p:nvPr>
        </p:nvSpPr>
        <p:spPr/>
        <p:txBody>
          <a:bodyPr/>
          <a:lstStyle/>
          <a:p>
            <a:fld id="{02F4F623-0C4C-4FE1-B202-9C31887FC7EB}" type="slidenum">
              <a:rPr lang="pt-BR" smtClean="0"/>
              <a:t>11</a:t>
            </a:fld>
            <a:endParaRPr lang="pt-BR"/>
          </a:p>
        </p:txBody>
      </p:sp>
    </p:spTree>
    <p:extLst>
      <p:ext uri="{BB962C8B-B14F-4D97-AF65-F5344CB8AC3E}">
        <p14:creationId xmlns:p14="http://schemas.microsoft.com/office/powerpoint/2010/main" val="84157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59346" y="252236"/>
            <a:ext cx="6096000" cy="5632311"/>
          </a:xfrm>
          <a:prstGeom prst="rect">
            <a:avLst/>
          </a:prstGeom>
        </p:spPr>
        <p:txBody>
          <a:bodyPr>
            <a:spAutoFit/>
          </a:bodyPr>
          <a:lstStyle/>
          <a:p>
            <a:r>
              <a:rPr lang="pt-BR" dirty="0" smtClean="0"/>
              <a:t>REFERÊNCIAS</a:t>
            </a:r>
          </a:p>
          <a:p>
            <a:endParaRPr lang="pt-BR" dirty="0" smtClean="0"/>
          </a:p>
          <a:p>
            <a:r>
              <a:rPr lang="pt-BR" dirty="0" smtClean="0"/>
              <a:t>MINAS GERAIS. Secretaria de Estado de Saúde de Minas Gerais. Boletim Epidemiológico Mineiro.</a:t>
            </a:r>
          </a:p>
          <a:p>
            <a:r>
              <a:rPr lang="pt-BR" dirty="0" smtClean="0"/>
              <a:t>Belo Horizonte/MG, Ano IV, Volume IV, 2019.</a:t>
            </a:r>
          </a:p>
          <a:p>
            <a:endParaRPr lang="pt-BR" dirty="0" smtClean="0"/>
          </a:p>
          <a:p>
            <a:r>
              <a:rPr lang="pt-BR" dirty="0" smtClean="0"/>
              <a:t>BRASIL. Ministério da Saúde. Secretaria de Vigilância em Saúde. Departamento de Vigilância,  Departamento de Doenças de Condições Crônicas e Infecções Sexualmente Transmissíveis.</a:t>
            </a:r>
          </a:p>
          <a:p>
            <a:r>
              <a:rPr lang="pt-BR" dirty="0" smtClean="0"/>
              <a:t>PROTOCOLO CLÍNICO E DIRETRIZES TERAPÊUTICAS PARA ATENÇÃO INTEGRAL ÀS PESSOAS COM INFECÇÕES SEXUALMENTE TRANSMISSÍVEIS (IST) Brasília – DF. 2019.</a:t>
            </a:r>
          </a:p>
          <a:p>
            <a:endParaRPr lang="pt-BR" dirty="0" smtClean="0"/>
          </a:p>
          <a:p>
            <a:r>
              <a:rPr lang="pt-BR" dirty="0" smtClean="0"/>
              <a:t>BRASIL. Ministério da Saúde. Secretaria de Vigilância em Saúde. Coordenação-Geral de Desenvolvimento da Epidemiologia em Serviços. Guia de Vigilância em Saúde. Volume único. 3ª edição. Brasília – DF. 2019.</a:t>
            </a:r>
          </a:p>
          <a:p>
            <a:endParaRPr lang="pt-BR" dirty="0" smtClean="0"/>
          </a:p>
          <a:p>
            <a:r>
              <a:rPr lang="pt-BR" dirty="0" smtClean="0"/>
              <a:t>Nota Técnica COFEN/CTLN nº 03/2017 – A importância da administração da Penicilina </a:t>
            </a:r>
            <a:r>
              <a:rPr lang="pt-BR" dirty="0" err="1" smtClean="0"/>
              <a:t>Benzatina</a:t>
            </a:r>
            <a:r>
              <a:rPr lang="pt-BR" dirty="0" smtClean="0"/>
              <a:t> nas UBSs</a:t>
            </a:r>
            <a:endParaRPr lang="pt-BR" dirty="0"/>
          </a:p>
        </p:txBody>
      </p:sp>
      <p:sp>
        <p:nvSpPr>
          <p:cNvPr id="4" name="Retângulo 3"/>
          <p:cNvSpPr/>
          <p:nvPr/>
        </p:nvSpPr>
        <p:spPr>
          <a:xfrm>
            <a:off x="7070499" y="2805755"/>
            <a:ext cx="4314423" cy="3078792"/>
          </a:xfrm>
          <a:prstGeom prst="rect">
            <a:avLst/>
          </a:prstGeom>
        </p:spPr>
        <p:txBody>
          <a:bodyPr wrap="square">
            <a:spAutoFit/>
          </a:bodyPr>
          <a:lstStyle/>
          <a:p>
            <a:pPr algn="ctr">
              <a:lnSpc>
                <a:spcPct val="107000"/>
              </a:lnSpc>
              <a:spcAft>
                <a:spcPts val="800"/>
              </a:spcAft>
            </a:pPr>
            <a:r>
              <a:rPr lang="pt-BR" b="1" dirty="0" smtClean="0">
                <a:effectLst/>
                <a:latin typeface="Calibri" panose="020F0502020204030204" pitchFamily="34" charset="0"/>
                <a:ea typeface="Calibri" panose="020F0502020204030204" pitchFamily="34" charset="0"/>
                <a:cs typeface="Times New Roman" panose="02020603050405020304" pitchFamily="18" charset="0"/>
              </a:rPr>
              <a:t>DIRETORIA DE VIGILÂNCIA EM SAÚDE</a:t>
            </a:r>
          </a:p>
          <a:p>
            <a:pPr algn="ctr">
              <a:lnSpc>
                <a:spcPct val="107000"/>
              </a:lnSpc>
              <a:spcAft>
                <a:spcPts val="800"/>
              </a:spcAft>
            </a:pPr>
            <a:r>
              <a:rPr lang="pt-BR" b="1" dirty="0" smtClean="0">
                <a:latin typeface="Calibri" panose="020F0502020204030204" pitchFamily="34" charset="0"/>
                <a:ea typeface="Calibri" panose="020F0502020204030204" pitchFamily="34" charset="0"/>
                <a:cs typeface="Times New Roman" panose="02020603050405020304" pitchFamily="18" charset="0"/>
              </a:rPr>
              <a:t>Subdiretoria de Vigilância Epidemiológica</a:t>
            </a:r>
            <a:endParaRPr lang="pt-BR"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dirty="0" smtClean="0">
                <a:effectLst/>
                <a:latin typeface="Calibri" panose="020F0502020204030204" pitchFamily="34" charset="0"/>
                <a:ea typeface="Calibri" panose="020F0502020204030204" pitchFamily="34" charset="0"/>
                <a:cs typeface="Times New Roman" panose="02020603050405020304" pitchFamily="18" charset="0"/>
              </a:rPr>
              <a:t>Colaborou neste Artigo</a:t>
            </a:r>
          </a:p>
          <a:p>
            <a:pPr algn="ctr">
              <a:lnSpc>
                <a:spcPct val="107000"/>
              </a:lnSpc>
              <a:spcAft>
                <a:spcPts val="800"/>
              </a:spcAft>
            </a:pPr>
            <a:r>
              <a:rPr lang="pt-BR" b="1"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FRANCISCA MARIA FERREIRA LEITE  </a:t>
            </a:r>
            <a:r>
              <a:rPr lang="pt-BR" dirty="0" smtClean="0">
                <a:effectLst/>
                <a:latin typeface="Calibri" panose="020F0502020204030204" pitchFamily="34" charset="0"/>
                <a:ea typeface="Calibri" panose="020F0502020204030204" pitchFamily="34" charset="0"/>
                <a:cs typeface="Times New Roman" panose="02020603050405020304" pitchFamily="18" charset="0"/>
              </a:rPr>
              <a:t>Coordenadora da Vigilância Epidemiológica</a:t>
            </a:r>
          </a:p>
          <a:p>
            <a:pPr algn="ctr">
              <a:lnSpc>
                <a:spcPct val="107000"/>
              </a:lnSpc>
              <a:spcAft>
                <a:spcPts val="800"/>
              </a:spcAft>
            </a:pPr>
            <a:r>
              <a:rPr lang="pt-BR" b="1"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FABRÍCIA SIQUEIRA SOUSA ALVES</a:t>
            </a:r>
          </a:p>
          <a:p>
            <a:pPr algn="ct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R</a:t>
            </a:r>
            <a:r>
              <a:rPr lang="pt-BR" dirty="0" smtClean="0">
                <a:effectLst/>
                <a:latin typeface="Calibri" panose="020F0502020204030204" pitchFamily="34" charset="0"/>
                <a:ea typeface="Calibri" panose="020F0502020204030204" pitchFamily="34" charset="0"/>
                <a:cs typeface="Times New Roman" panose="02020603050405020304" pitchFamily="18" charset="0"/>
              </a:rPr>
              <a:t>eferência SINAN</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spaço Reservado para Número de Slide 5"/>
          <p:cNvSpPr>
            <a:spLocks noGrp="1"/>
          </p:cNvSpPr>
          <p:nvPr>
            <p:ph type="sldNum" sz="quarter" idx="12"/>
          </p:nvPr>
        </p:nvSpPr>
        <p:spPr/>
        <p:txBody>
          <a:bodyPr/>
          <a:lstStyle/>
          <a:p>
            <a:fld id="{02F4F623-0C4C-4FE1-B202-9C31887FC7EB}" type="slidenum">
              <a:rPr lang="pt-BR" smtClean="0"/>
              <a:t>12</a:t>
            </a:fld>
            <a:endParaRPr lang="pt-BR"/>
          </a:p>
        </p:txBody>
      </p:sp>
      <p:pic>
        <p:nvPicPr>
          <p:cNvPr id="2" name="Imagem 1"/>
          <p:cNvPicPr>
            <a:picLocks noChangeAspect="1"/>
          </p:cNvPicPr>
          <p:nvPr/>
        </p:nvPicPr>
        <p:blipFill>
          <a:blip r:embed="rId2"/>
          <a:stretch>
            <a:fillRect/>
          </a:stretch>
        </p:blipFill>
        <p:spPr>
          <a:xfrm>
            <a:off x="8019584" y="252236"/>
            <a:ext cx="2416251" cy="2541953"/>
          </a:xfrm>
          <a:prstGeom prst="rect">
            <a:avLst/>
          </a:prstGeom>
        </p:spPr>
      </p:pic>
    </p:spTree>
    <p:extLst>
      <p:ext uri="{BB962C8B-B14F-4D97-AF65-F5344CB8AC3E}">
        <p14:creationId xmlns:p14="http://schemas.microsoft.com/office/powerpoint/2010/main" val="871351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t="12816" b="27072"/>
          <a:stretch/>
        </p:blipFill>
        <p:spPr>
          <a:xfrm>
            <a:off x="0" y="12879"/>
            <a:ext cx="12192000" cy="6825223"/>
          </a:xfrm>
          <a:prstGeom prst="rect">
            <a:avLst/>
          </a:prstGeom>
        </p:spPr>
      </p:pic>
      <p:sp>
        <p:nvSpPr>
          <p:cNvPr id="3" name="Retângulo 2"/>
          <p:cNvSpPr/>
          <p:nvPr/>
        </p:nvSpPr>
        <p:spPr>
          <a:xfrm>
            <a:off x="2661634" y="601603"/>
            <a:ext cx="8692166" cy="923330"/>
          </a:xfrm>
          <a:prstGeom prst="rect">
            <a:avLst/>
          </a:prstGeom>
        </p:spPr>
        <p:txBody>
          <a:bodyPr wrap="square">
            <a:spAutoFit/>
          </a:bodyPr>
          <a:lstStyle/>
          <a:p>
            <a:r>
              <a:rPr lang="pt-BR" dirty="0" smtClean="0">
                <a:solidFill>
                  <a:srgbClr val="FF0000"/>
                </a:solidFill>
              </a:rPr>
              <a:t>O objetivo do Outubro Rosa 2021 é divulgar informações sobre o câncer de mama e fortalecer as recomendações do Ministério da Saúde para prevenção, diagnóstico precoce e rastreamento da doença.</a:t>
            </a:r>
            <a:endParaRPr lang="pt-BR" dirty="0">
              <a:solidFill>
                <a:srgbClr val="FF0000"/>
              </a:solidFill>
            </a:endParaRPr>
          </a:p>
        </p:txBody>
      </p:sp>
      <p:sp>
        <p:nvSpPr>
          <p:cNvPr id="4" name="Retângulo 3"/>
          <p:cNvSpPr/>
          <p:nvPr/>
        </p:nvSpPr>
        <p:spPr>
          <a:xfrm>
            <a:off x="399245" y="5359432"/>
            <a:ext cx="11294772" cy="1200329"/>
          </a:xfrm>
          <a:prstGeom prst="rect">
            <a:avLst/>
          </a:prstGeom>
        </p:spPr>
        <p:txBody>
          <a:bodyPr wrap="square">
            <a:spAutoFit/>
          </a:bodyPr>
          <a:lstStyle/>
          <a:p>
            <a:r>
              <a:rPr lang="pt-BR" b="1" dirty="0" smtClean="0">
                <a:solidFill>
                  <a:srgbClr val="FFCCFF"/>
                </a:solidFill>
              </a:rPr>
              <a:t>O câncer de mama é o tipo que mais acomete mulheres em todo o mundo. Cerca de 2,3 milhões de casos novos foram estimados para o ano de 2020 em todo o mundo, o que representa cerca de 24,5% de todos os tipos de neoplasias diagnosticadas nas mulheres. Para o Brasil, foram estimados 66.280 casos novos de câncer de mama em 2021, com um risco estimado de 61,61 casos a cada 100 mil mulheres.</a:t>
            </a:r>
            <a:endParaRPr lang="pt-BR" b="1" dirty="0">
              <a:solidFill>
                <a:srgbClr val="FFCCFF"/>
              </a:solidFill>
            </a:endParaRPr>
          </a:p>
        </p:txBody>
      </p:sp>
      <p:sp>
        <p:nvSpPr>
          <p:cNvPr id="6" name="Espaço Reservado para Número de Slide 5"/>
          <p:cNvSpPr>
            <a:spLocks noGrp="1"/>
          </p:cNvSpPr>
          <p:nvPr>
            <p:ph type="sldNum" sz="quarter" idx="12"/>
          </p:nvPr>
        </p:nvSpPr>
        <p:spPr/>
        <p:txBody>
          <a:bodyPr/>
          <a:lstStyle/>
          <a:p>
            <a:fld id="{02F4F623-0C4C-4FE1-B202-9C31887FC7EB}" type="slidenum">
              <a:rPr lang="pt-BR" smtClean="0"/>
              <a:t>13</a:t>
            </a:fld>
            <a:endParaRPr lang="pt-BR"/>
          </a:p>
        </p:txBody>
      </p:sp>
      <p:pic>
        <p:nvPicPr>
          <p:cNvPr id="7" name="Imagem 6"/>
          <p:cNvPicPr>
            <a:picLocks noChangeAspect="1"/>
          </p:cNvPicPr>
          <p:nvPr/>
        </p:nvPicPr>
        <p:blipFill rotWithShape="1">
          <a:blip r:embed="rId3"/>
          <a:srcRect r="49391"/>
          <a:stretch/>
        </p:blipFill>
        <p:spPr>
          <a:xfrm>
            <a:off x="632205" y="415568"/>
            <a:ext cx="1783590" cy="1295400"/>
          </a:xfrm>
          <a:prstGeom prst="rect">
            <a:avLst/>
          </a:prstGeom>
        </p:spPr>
      </p:pic>
      <p:sp>
        <p:nvSpPr>
          <p:cNvPr id="8" name="CaixaDeTexto 7"/>
          <p:cNvSpPr txBox="1"/>
          <p:nvPr/>
        </p:nvSpPr>
        <p:spPr>
          <a:xfrm>
            <a:off x="7380667" y="6356350"/>
            <a:ext cx="3528812" cy="307777"/>
          </a:xfrm>
          <a:prstGeom prst="rect">
            <a:avLst/>
          </a:prstGeom>
          <a:noFill/>
        </p:spPr>
        <p:txBody>
          <a:bodyPr wrap="square" rtlCol="0">
            <a:spAutoFit/>
          </a:bodyPr>
          <a:lstStyle/>
          <a:p>
            <a:r>
              <a:rPr lang="pt-BR" sz="1400" dirty="0" smtClean="0">
                <a:solidFill>
                  <a:srgbClr val="FFFF00"/>
                </a:solidFill>
              </a:rPr>
              <a:t>FOTO: MARIA TEREZA ABRATE MELO</a:t>
            </a:r>
            <a:endParaRPr lang="pt-BR" sz="1400" dirty="0">
              <a:solidFill>
                <a:srgbClr val="FFFF00"/>
              </a:solidFill>
            </a:endParaRPr>
          </a:p>
        </p:txBody>
      </p:sp>
    </p:spTree>
    <p:extLst>
      <p:ext uri="{BB962C8B-B14F-4D97-AF65-F5344CB8AC3E}">
        <p14:creationId xmlns:p14="http://schemas.microsoft.com/office/powerpoint/2010/main" val="217332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07831" y="307333"/>
            <a:ext cx="4370231" cy="6186309"/>
          </a:xfrm>
          <a:prstGeom prst="rect">
            <a:avLst/>
          </a:prstGeom>
        </p:spPr>
        <p:txBody>
          <a:bodyPr wrap="square">
            <a:spAutoFit/>
          </a:bodyPr>
          <a:lstStyle/>
          <a:p>
            <a:r>
              <a:rPr lang="pt-BR" dirty="0" smtClean="0"/>
              <a:t>O câncer de mama também ocupa a primeira posição em mortalidade por câncer entre as mulheres no Brasil, com taxa de mortalidade ajustada por idade, pela população mundial, para 2019, de 14,23/100 mil. </a:t>
            </a:r>
          </a:p>
          <a:p>
            <a:endParaRPr lang="pt-BR" dirty="0"/>
          </a:p>
          <a:p>
            <a:r>
              <a:rPr lang="pt-BR" dirty="0" smtClean="0"/>
              <a:t>As maiores taxas de incidência e de mortalidade estão nas regiões Sul e Sudeste do Brasil.</a:t>
            </a:r>
          </a:p>
          <a:p>
            <a:endParaRPr lang="pt-BR" dirty="0" smtClean="0"/>
          </a:p>
          <a:p>
            <a:r>
              <a:rPr lang="pt-BR" dirty="0" smtClean="0"/>
              <a:t>Os principais sinais e sintomas suspeitos de câncer de mama são: caroço (nódulo), geralmente endurecido, fixo e indolor; pele da mama avermelhada ou parecida com casca de laranja, alterações no bico do peito (mamilo) e saída espontânea de líquido de um dos mamilos. </a:t>
            </a:r>
          </a:p>
          <a:p>
            <a:endParaRPr lang="pt-BR" dirty="0"/>
          </a:p>
          <a:p>
            <a:r>
              <a:rPr lang="pt-BR" dirty="0" smtClean="0"/>
              <a:t>Também podem aparecer pequenos nódulos no pescoço ou na região embaixo dos braços (axilas).</a:t>
            </a:r>
            <a:endParaRPr lang="pt-BR" dirty="0"/>
          </a:p>
        </p:txBody>
      </p:sp>
      <p:sp>
        <p:nvSpPr>
          <p:cNvPr id="6" name="Retângulo 5"/>
          <p:cNvSpPr/>
          <p:nvPr/>
        </p:nvSpPr>
        <p:spPr>
          <a:xfrm>
            <a:off x="5344732" y="307333"/>
            <a:ext cx="6336406" cy="6463308"/>
          </a:xfrm>
          <a:prstGeom prst="rect">
            <a:avLst/>
          </a:prstGeom>
          <a:solidFill>
            <a:srgbClr val="FF00FF"/>
          </a:solidFill>
        </p:spPr>
        <p:txBody>
          <a:bodyPr wrap="square">
            <a:spAutoFit/>
          </a:bodyPr>
          <a:lstStyle/>
          <a:p>
            <a:pPr algn="ctr"/>
            <a:r>
              <a:rPr lang="pt-BR" sz="5400" b="1" i="0" dirty="0" smtClean="0">
                <a:solidFill>
                  <a:srgbClr val="202124"/>
                </a:solidFill>
                <a:effectLst/>
                <a:latin typeface="Google Sans"/>
              </a:rPr>
              <a:t>Outubro Rosa: </a:t>
            </a:r>
          </a:p>
          <a:p>
            <a:endParaRPr lang="pt-BR" b="1" dirty="0">
              <a:solidFill>
                <a:srgbClr val="202124"/>
              </a:solidFill>
              <a:latin typeface="Google Sans"/>
            </a:endParaRPr>
          </a:p>
          <a:p>
            <a:r>
              <a:rPr lang="pt-BR" b="1" i="0" dirty="0" smtClean="0">
                <a:solidFill>
                  <a:srgbClr val="202124"/>
                </a:solidFill>
                <a:effectLst/>
                <a:latin typeface="Google Sans"/>
              </a:rPr>
              <a:t>8 dicas para a prevenção do câncer de mama</a:t>
            </a:r>
          </a:p>
          <a:p>
            <a:endParaRPr lang="pt-BR" b="0" i="0" dirty="0" smtClean="0">
              <a:solidFill>
                <a:srgbClr val="202124"/>
              </a:solidFill>
              <a:effectLst/>
              <a:latin typeface="Google Sans"/>
            </a:endParaRPr>
          </a:p>
          <a:p>
            <a:pPr>
              <a:buFont typeface="+mj-lt"/>
              <a:buAutoNum type="arabicPeriod"/>
            </a:pPr>
            <a:r>
              <a:rPr lang="pt-BR" b="0" i="0" dirty="0" smtClean="0">
                <a:solidFill>
                  <a:srgbClr val="202124"/>
                </a:solidFill>
                <a:effectLst/>
                <a:latin typeface="arial" panose="020B0604020202020204" pitchFamily="34" charset="0"/>
              </a:rPr>
              <a:t>Dê atenção ao que você come. Somos o que comemos. ...</a:t>
            </a:r>
          </a:p>
          <a:p>
            <a:pPr>
              <a:buFont typeface="+mj-lt"/>
              <a:buAutoNum type="arabicPeriod"/>
            </a:pPr>
            <a:endParaRPr lang="pt-BR" b="0" i="0" dirty="0" smtClean="0">
              <a:solidFill>
                <a:srgbClr val="202124"/>
              </a:solidFill>
              <a:effectLst/>
              <a:latin typeface="arial" panose="020B0604020202020204" pitchFamily="34" charset="0"/>
            </a:endParaRPr>
          </a:p>
          <a:p>
            <a:pPr>
              <a:buFont typeface="+mj-lt"/>
              <a:buAutoNum type="arabicPeriod"/>
            </a:pPr>
            <a:r>
              <a:rPr lang="pt-BR" b="0" i="0" dirty="0" smtClean="0">
                <a:solidFill>
                  <a:srgbClr val="202124"/>
                </a:solidFill>
                <a:effectLst/>
                <a:latin typeface="arial" panose="020B0604020202020204" pitchFamily="34" charset="0"/>
              </a:rPr>
              <a:t>Mantenha os exames em dia. ...</a:t>
            </a:r>
          </a:p>
          <a:p>
            <a:pPr>
              <a:buFont typeface="+mj-lt"/>
              <a:buAutoNum type="arabicPeriod"/>
            </a:pPr>
            <a:endParaRPr lang="pt-BR" b="0" i="0" dirty="0" smtClean="0">
              <a:solidFill>
                <a:srgbClr val="202124"/>
              </a:solidFill>
              <a:effectLst/>
              <a:latin typeface="arial" panose="020B0604020202020204" pitchFamily="34" charset="0"/>
            </a:endParaRPr>
          </a:p>
          <a:p>
            <a:pPr>
              <a:buFont typeface="+mj-lt"/>
              <a:buAutoNum type="arabicPeriod"/>
            </a:pPr>
            <a:r>
              <a:rPr lang="pt-BR" b="0" i="0" dirty="0" smtClean="0">
                <a:solidFill>
                  <a:srgbClr val="202124"/>
                </a:solidFill>
                <a:effectLst/>
                <a:latin typeface="arial" panose="020B0604020202020204" pitchFamily="34" charset="0"/>
              </a:rPr>
              <a:t>Fique de olho no prazo da mamografia e da reposição hormonal. ...</a:t>
            </a:r>
          </a:p>
          <a:p>
            <a:pPr>
              <a:buFont typeface="+mj-lt"/>
              <a:buAutoNum type="arabicPeriod"/>
            </a:pPr>
            <a:endParaRPr lang="pt-BR" b="0" i="0" dirty="0" smtClean="0">
              <a:solidFill>
                <a:srgbClr val="202124"/>
              </a:solidFill>
              <a:effectLst/>
              <a:latin typeface="arial" panose="020B0604020202020204" pitchFamily="34" charset="0"/>
            </a:endParaRPr>
          </a:p>
          <a:p>
            <a:pPr>
              <a:buFont typeface="+mj-lt"/>
              <a:buAutoNum type="arabicPeriod"/>
            </a:pPr>
            <a:r>
              <a:rPr lang="pt-BR" b="0" i="0" dirty="0" smtClean="0">
                <a:solidFill>
                  <a:srgbClr val="202124"/>
                </a:solidFill>
                <a:effectLst/>
                <a:latin typeface="arial" panose="020B0604020202020204" pitchFamily="34" charset="0"/>
              </a:rPr>
              <a:t>Faça do autoexame um hábito. ...</a:t>
            </a:r>
          </a:p>
          <a:p>
            <a:pPr>
              <a:buFont typeface="+mj-lt"/>
              <a:buAutoNum type="arabicPeriod"/>
            </a:pPr>
            <a:endParaRPr lang="pt-BR" b="0" i="0" dirty="0" smtClean="0">
              <a:solidFill>
                <a:srgbClr val="202124"/>
              </a:solidFill>
              <a:effectLst/>
              <a:latin typeface="arial" panose="020B0604020202020204" pitchFamily="34" charset="0"/>
            </a:endParaRPr>
          </a:p>
          <a:p>
            <a:pPr>
              <a:buFont typeface="+mj-lt"/>
              <a:buAutoNum type="arabicPeriod"/>
            </a:pPr>
            <a:r>
              <a:rPr lang="pt-BR" b="0" i="0" dirty="0" smtClean="0">
                <a:solidFill>
                  <a:srgbClr val="202124"/>
                </a:solidFill>
                <a:effectLst/>
                <a:latin typeface="arial" panose="020B0604020202020204" pitchFamily="34" charset="0"/>
              </a:rPr>
              <a:t>Beba com moderação e abandone o cigarro. ...</a:t>
            </a:r>
          </a:p>
          <a:p>
            <a:pPr>
              <a:buFont typeface="+mj-lt"/>
              <a:buAutoNum type="arabicPeriod"/>
            </a:pPr>
            <a:endParaRPr lang="pt-BR" b="0" i="0" dirty="0" smtClean="0">
              <a:solidFill>
                <a:srgbClr val="202124"/>
              </a:solidFill>
              <a:effectLst/>
              <a:latin typeface="arial" panose="020B0604020202020204" pitchFamily="34" charset="0"/>
            </a:endParaRPr>
          </a:p>
          <a:p>
            <a:pPr>
              <a:buFont typeface="+mj-lt"/>
              <a:buAutoNum type="arabicPeriod"/>
            </a:pPr>
            <a:r>
              <a:rPr lang="pt-BR" b="0" i="0" dirty="0" smtClean="0">
                <a:solidFill>
                  <a:srgbClr val="202124"/>
                </a:solidFill>
                <a:effectLst/>
                <a:latin typeface="arial" panose="020B0604020202020204" pitchFamily="34" charset="0"/>
              </a:rPr>
              <a:t>Despeça-se do sedentarismo. ...</a:t>
            </a:r>
          </a:p>
          <a:p>
            <a:pPr>
              <a:buFont typeface="+mj-lt"/>
              <a:buAutoNum type="arabicPeriod"/>
            </a:pPr>
            <a:endParaRPr lang="pt-BR" b="0" i="0" dirty="0" smtClean="0">
              <a:solidFill>
                <a:srgbClr val="202124"/>
              </a:solidFill>
              <a:effectLst/>
              <a:latin typeface="arial" panose="020B0604020202020204" pitchFamily="34" charset="0"/>
            </a:endParaRPr>
          </a:p>
          <a:p>
            <a:pPr>
              <a:buFont typeface="+mj-lt"/>
              <a:buAutoNum type="arabicPeriod"/>
            </a:pPr>
            <a:r>
              <a:rPr lang="pt-BR" b="0" i="0" dirty="0" smtClean="0">
                <a:solidFill>
                  <a:srgbClr val="202124"/>
                </a:solidFill>
                <a:effectLst/>
                <a:latin typeface="arial" panose="020B0604020202020204" pitchFamily="34" charset="0"/>
              </a:rPr>
              <a:t>Amamente. ...</a:t>
            </a:r>
          </a:p>
          <a:p>
            <a:pPr>
              <a:buFont typeface="+mj-lt"/>
              <a:buAutoNum type="arabicPeriod"/>
            </a:pPr>
            <a:endParaRPr lang="pt-BR" b="0" i="0" dirty="0" smtClean="0">
              <a:solidFill>
                <a:srgbClr val="202124"/>
              </a:solidFill>
              <a:effectLst/>
              <a:latin typeface="arial" panose="020B0604020202020204" pitchFamily="34" charset="0"/>
            </a:endParaRPr>
          </a:p>
          <a:p>
            <a:pPr>
              <a:buFont typeface="+mj-lt"/>
              <a:buAutoNum type="arabicPeriod"/>
            </a:pPr>
            <a:r>
              <a:rPr lang="pt-BR" b="0" i="0" dirty="0" smtClean="0">
                <a:solidFill>
                  <a:srgbClr val="202124"/>
                </a:solidFill>
                <a:effectLst/>
                <a:latin typeface="arial" panose="020B0604020202020204" pitchFamily="34" charset="0"/>
              </a:rPr>
              <a:t>Tome banho de sol.</a:t>
            </a:r>
          </a:p>
          <a:p>
            <a:endParaRPr lang="pt-BR" b="0" i="0" dirty="0">
              <a:solidFill>
                <a:srgbClr val="202124"/>
              </a:solidFill>
              <a:effectLst/>
              <a:latin typeface="arial" panose="020B0604020202020204" pitchFamily="34" charset="0"/>
            </a:endParaRPr>
          </a:p>
        </p:txBody>
      </p:sp>
      <p:sp>
        <p:nvSpPr>
          <p:cNvPr id="7" name="Espaço Reservado para Número de Slide 6"/>
          <p:cNvSpPr>
            <a:spLocks noGrp="1"/>
          </p:cNvSpPr>
          <p:nvPr>
            <p:ph type="sldNum" sz="quarter" idx="12"/>
          </p:nvPr>
        </p:nvSpPr>
        <p:spPr/>
        <p:txBody>
          <a:bodyPr/>
          <a:lstStyle/>
          <a:p>
            <a:fld id="{02F4F623-0C4C-4FE1-B202-9C31887FC7EB}" type="slidenum">
              <a:rPr lang="pt-BR" smtClean="0"/>
              <a:t>14</a:t>
            </a:fld>
            <a:endParaRPr lang="pt-BR"/>
          </a:p>
        </p:txBody>
      </p:sp>
    </p:spTree>
    <p:extLst>
      <p:ext uri="{BB962C8B-B14F-4D97-AF65-F5344CB8AC3E}">
        <p14:creationId xmlns:p14="http://schemas.microsoft.com/office/powerpoint/2010/main" val="240256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1"/>
            <a:ext cx="12180638" cy="6858000"/>
          </a:xfrm>
          <a:prstGeom prst="rect">
            <a:avLst/>
          </a:prstGeom>
        </p:spPr>
      </p:pic>
      <p:sp>
        <p:nvSpPr>
          <p:cNvPr id="3" name="Retângulo 2"/>
          <p:cNvSpPr/>
          <p:nvPr/>
        </p:nvSpPr>
        <p:spPr>
          <a:xfrm>
            <a:off x="7529848" y="204384"/>
            <a:ext cx="3558862" cy="6494085"/>
          </a:xfrm>
          <a:prstGeom prst="rect">
            <a:avLst/>
          </a:prstGeom>
        </p:spPr>
        <p:txBody>
          <a:bodyPr wrap="square">
            <a:spAutoFit/>
          </a:bodyPr>
          <a:lstStyle/>
          <a:p>
            <a:r>
              <a:rPr lang="pt-BR" sz="1600" b="1" dirty="0" smtClean="0">
                <a:solidFill>
                  <a:schemeClr val="accent4">
                    <a:lumMod val="20000"/>
                    <a:lumOff val="80000"/>
                  </a:schemeClr>
                </a:solidFill>
              </a:rPr>
              <a:t>CRES </a:t>
            </a:r>
          </a:p>
          <a:p>
            <a:r>
              <a:rPr lang="pt-BR" sz="1600" dirty="0" smtClean="0">
                <a:solidFill>
                  <a:schemeClr val="accent4">
                    <a:lumMod val="20000"/>
                    <a:lumOff val="80000"/>
                  </a:schemeClr>
                </a:solidFill>
              </a:rPr>
              <a:t>Citopatológico útero: 99</a:t>
            </a:r>
          </a:p>
          <a:p>
            <a:r>
              <a:rPr lang="pt-BR" sz="1600" dirty="0" smtClean="0">
                <a:solidFill>
                  <a:schemeClr val="accent4">
                    <a:lumMod val="20000"/>
                    <a:lumOff val="80000"/>
                  </a:schemeClr>
                </a:solidFill>
              </a:rPr>
              <a:t>Mamografia: 11</a:t>
            </a:r>
          </a:p>
          <a:p>
            <a:r>
              <a:rPr lang="pt-BR" sz="1600" b="1" dirty="0" smtClean="0">
                <a:solidFill>
                  <a:schemeClr val="accent4">
                    <a:lumMod val="20000"/>
                    <a:lumOff val="80000"/>
                  </a:schemeClr>
                </a:solidFill>
              </a:rPr>
              <a:t>SAÚDE NA HORA </a:t>
            </a:r>
          </a:p>
          <a:p>
            <a:r>
              <a:rPr lang="pt-BR" sz="1600" dirty="0" smtClean="0">
                <a:solidFill>
                  <a:schemeClr val="accent4">
                    <a:lumMod val="20000"/>
                    <a:lumOff val="80000"/>
                  </a:schemeClr>
                </a:solidFill>
              </a:rPr>
              <a:t>Citopatológico útero: 102</a:t>
            </a:r>
          </a:p>
          <a:p>
            <a:r>
              <a:rPr lang="pt-BR" sz="1600" dirty="0" smtClean="0">
                <a:solidFill>
                  <a:schemeClr val="accent4">
                    <a:lumMod val="20000"/>
                    <a:lumOff val="80000"/>
                  </a:schemeClr>
                </a:solidFill>
              </a:rPr>
              <a:t>Citopatológico mama: 01</a:t>
            </a:r>
          </a:p>
          <a:p>
            <a:r>
              <a:rPr lang="pt-BR" sz="1600" dirty="0" smtClean="0">
                <a:solidFill>
                  <a:schemeClr val="accent4">
                    <a:lumMod val="20000"/>
                    <a:lumOff val="80000"/>
                  </a:schemeClr>
                </a:solidFill>
              </a:rPr>
              <a:t>Mamografia: 59</a:t>
            </a:r>
          </a:p>
          <a:p>
            <a:r>
              <a:rPr lang="pt-BR" sz="1600" b="1" dirty="0" smtClean="0">
                <a:solidFill>
                  <a:schemeClr val="accent4">
                    <a:lumMod val="20000"/>
                    <a:lumOff val="80000"/>
                  </a:schemeClr>
                </a:solidFill>
              </a:rPr>
              <a:t>SAÚDE EM CASA 05</a:t>
            </a:r>
          </a:p>
          <a:p>
            <a:r>
              <a:rPr lang="pt-BR" sz="1600" dirty="0" smtClean="0">
                <a:solidFill>
                  <a:schemeClr val="accent4">
                    <a:lumMod val="20000"/>
                    <a:lumOff val="80000"/>
                  </a:schemeClr>
                </a:solidFill>
              </a:rPr>
              <a:t>Citopatológico útero: 30</a:t>
            </a:r>
          </a:p>
          <a:p>
            <a:r>
              <a:rPr lang="pt-BR" sz="1600" dirty="0" smtClean="0">
                <a:solidFill>
                  <a:schemeClr val="accent4">
                    <a:lumMod val="20000"/>
                    <a:lumOff val="80000"/>
                  </a:schemeClr>
                </a:solidFill>
              </a:rPr>
              <a:t>Mamografia: 06</a:t>
            </a:r>
          </a:p>
          <a:p>
            <a:r>
              <a:rPr lang="pt-BR" sz="1600" b="1" dirty="0" smtClean="0">
                <a:solidFill>
                  <a:schemeClr val="accent4">
                    <a:lumMod val="20000"/>
                    <a:lumOff val="80000"/>
                  </a:schemeClr>
                </a:solidFill>
              </a:rPr>
              <a:t>SAÚDE EM CASA 02</a:t>
            </a:r>
          </a:p>
          <a:p>
            <a:r>
              <a:rPr lang="pt-BR" sz="1600" dirty="0" smtClean="0">
                <a:solidFill>
                  <a:schemeClr val="accent4">
                    <a:lumMod val="20000"/>
                    <a:lumOff val="80000"/>
                  </a:schemeClr>
                </a:solidFill>
              </a:rPr>
              <a:t>Citopatológico útero: 33</a:t>
            </a:r>
          </a:p>
          <a:p>
            <a:r>
              <a:rPr lang="pt-BR" sz="1600" dirty="0" smtClean="0">
                <a:solidFill>
                  <a:schemeClr val="accent4">
                    <a:lumMod val="20000"/>
                    <a:lumOff val="80000"/>
                  </a:schemeClr>
                </a:solidFill>
              </a:rPr>
              <a:t>Mamografia: 11</a:t>
            </a:r>
          </a:p>
          <a:p>
            <a:r>
              <a:rPr lang="pt-BR" sz="1600" b="1" dirty="0" smtClean="0">
                <a:solidFill>
                  <a:schemeClr val="accent4">
                    <a:lumMod val="20000"/>
                    <a:lumOff val="80000"/>
                  </a:schemeClr>
                </a:solidFill>
              </a:rPr>
              <a:t>SAÚDE EM CASA 01</a:t>
            </a:r>
          </a:p>
          <a:p>
            <a:r>
              <a:rPr lang="pt-BR" sz="1600" dirty="0" smtClean="0">
                <a:solidFill>
                  <a:schemeClr val="accent4">
                    <a:lumMod val="20000"/>
                    <a:lumOff val="80000"/>
                  </a:schemeClr>
                </a:solidFill>
              </a:rPr>
              <a:t>Citopatológico útero: 32</a:t>
            </a:r>
          </a:p>
          <a:p>
            <a:r>
              <a:rPr lang="pt-BR" sz="1600" dirty="0" smtClean="0">
                <a:solidFill>
                  <a:schemeClr val="accent4">
                    <a:lumMod val="20000"/>
                    <a:lumOff val="80000"/>
                  </a:schemeClr>
                </a:solidFill>
              </a:rPr>
              <a:t>Mamografia: 05</a:t>
            </a:r>
          </a:p>
          <a:p>
            <a:r>
              <a:rPr lang="pt-BR" sz="1600" b="1" dirty="0" smtClean="0">
                <a:solidFill>
                  <a:schemeClr val="accent4">
                    <a:lumMod val="20000"/>
                    <a:lumOff val="80000"/>
                  </a:schemeClr>
                </a:solidFill>
              </a:rPr>
              <a:t>SAÚDE EM CASA RURAL </a:t>
            </a:r>
          </a:p>
          <a:p>
            <a:r>
              <a:rPr lang="pt-BR" sz="1600" dirty="0" smtClean="0">
                <a:solidFill>
                  <a:schemeClr val="accent4">
                    <a:lumMod val="20000"/>
                    <a:lumOff val="80000"/>
                  </a:schemeClr>
                </a:solidFill>
              </a:rPr>
              <a:t>Citopatológico útero: 15</a:t>
            </a:r>
          </a:p>
          <a:p>
            <a:r>
              <a:rPr lang="pt-BR" sz="1600" dirty="0" smtClean="0">
                <a:solidFill>
                  <a:schemeClr val="accent4">
                    <a:lumMod val="20000"/>
                    <a:lumOff val="80000"/>
                  </a:schemeClr>
                </a:solidFill>
              </a:rPr>
              <a:t>Mamografia: 13</a:t>
            </a:r>
          </a:p>
          <a:p>
            <a:r>
              <a:rPr lang="pt-BR" sz="1600" b="1" dirty="0" smtClean="0">
                <a:solidFill>
                  <a:schemeClr val="accent4">
                    <a:lumMod val="20000"/>
                    <a:lumOff val="80000"/>
                  </a:schemeClr>
                </a:solidFill>
              </a:rPr>
              <a:t>SAÚDE EM CASA 09</a:t>
            </a:r>
          </a:p>
          <a:p>
            <a:r>
              <a:rPr lang="pt-BR" sz="1600" dirty="0" smtClean="0">
                <a:solidFill>
                  <a:schemeClr val="accent4">
                    <a:lumMod val="20000"/>
                    <a:lumOff val="80000"/>
                  </a:schemeClr>
                </a:solidFill>
              </a:rPr>
              <a:t>Citopatológico útero: 44</a:t>
            </a:r>
          </a:p>
          <a:p>
            <a:r>
              <a:rPr lang="pt-BR" sz="1600" dirty="0" smtClean="0">
                <a:solidFill>
                  <a:schemeClr val="accent4">
                    <a:lumMod val="20000"/>
                    <a:lumOff val="80000"/>
                  </a:schemeClr>
                </a:solidFill>
              </a:rPr>
              <a:t>Mamografia: 30</a:t>
            </a:r>
          </a:p>
          <a:p>
            <a:r>
              <a:rPr lang="pt-BR" sz="1600" b="1" dirty="0" smtClean="0">
                <a:solidFill>
                  <a:schemeClr val="accent4">
                    <a:lumMod val="20000"/>
                    <a:lumOff val="80000"/>
                  </a:schemeClr>
                </a:solidFill>
              </a:rPr>
              <a:t>SAÚDE EM CASA 04</a:t>
            </a:r>
          </a:p>
          <a:p>
            <a:r>
              <a:rPr lang="pt-BR" sz="1600" dirty="0" smtClean="0">
                <a:solidFill>
                  <a:schemeClr val="accent4">
                    <a:lumMod val="20000"/>
                    <a:lumOff val="80000"/>
                  </a:schemeClr>
                </a:solidFill>
              </a:rPr>
              <a:t>Citopatológico útero: 29</a:t>
            </a:r>
          </a:p>
          <a:p>
            <a:r>
              <a:rPr lang="pt-BR" sz="1600" dirty="0" smtClean="0">
                <a:solidFill>
                  <a:schemeClr val="accent4">
                    <a:lumMod val="20000"/>
                    <a:lumOff val="80000"/>
                  </a:schemeClr>
                </a:solidFill>
              </a:rPr>
              <a:t>Mamografia: 08</a:t>
            </a:r>
            <a:endParaRPr lang="pt-BR" sz="1600" dirty="0">
              <a:solidFill>
                <a:schemeClr val="accent4">
                  <a:lumMod val="20000"/>
                  <a:lumOff val="80000"/>
                </a:schemeClr>
              </a:solidFill>
            </a:endParaRPr>
          </a:p>
        </p:txBody>
      </p:sp>
      <p:sp>
        <p:nvSpPr>
          <p:cNvPr id="4" name="Retângulo 3"/>
          <p:cNvSpPr/>
          <p:nvPr/>
        </p:nvSpPr>
        <p:spPr>
          <a:xfrm>
            <a:off x="716924" y="404439"/>
            <a:ext cx="6096000" cy="3539430"/>
          </a:xfrm>
          <a:prstGeom prst="rect">
            <a:avLst/>
          </a:prstGeom>
        </p:spPr>
        <p:txBody>
          <a:bodyPr>
            <a:spAutoFit/>
          </a:bodyPr>
          <a:lstStyle/>
          <a:p>
            <a:pPr marL="571500" indent="-571500">
              <a:buFont typeface="+mj-lt"/>
              <a:buAutoNum type="romanUcPeriod"/>
            </a:pPr>
            <a:r>
              <a:rPr lang="pt-BR" sz="3200" dirty="0" smtClean="0">
                <a:solidFill>
                  <a:schemeClr val="bg1"/>
                </a:solidFill>
              </a:rPr>
              <a:t>Quantitativo de exames citopatológico do colo do útero, citopatológico de mama e pedidos de mamografia realizados nas unidades de saúde de Sacramento no mês de outubro</a:t>
            </a:r>
            <a:r>
              <a:rPr lang="pt-BR" dirty="0" smtClean="0">
                <a:solidFill>
                  <a:schemeClr val="bg1"/>
                </a:solidFill>
              </a:rPr>
              <a:t>. </a:t>
            </a:r>
            <a:endParaRPr lang="pt-BR" dirty="0">
              <a:solidFill>
                <a:schemeClr val="bg1"/>
              </a:solidFill>
            </a:endParaRPr>
          </a:p>
        </p:txBody>
      </p:sp>
      <p:sp>
        <p:nvSpPr>
          <p:cNvPr id="5" name="Retângulo 4"/>
          <p:cNvSpPr/>
          <p:nvPr/>
        </p:nvSpPr>
        <p:spPr>
          <a:xfrm>
            <a:off x="987380" y="4045993"/>
            <a:ext cx="6096000" cy="2308324"/>
          </a:xfrm>
          <a:prstGeom prst="rect">
            <a:avLst/>
          </a:prstGeom>
        </p:spPr>
        <p:txBody>
          <a:bodyPr>
            <a:spAutoFit/>
          </a:bodyPr>
          <a:lstStyle/>
          <a:p>
            <a:r>
              <a:rPr lang="pt-BR" sz="3600" dirty="0" smtClean="0">
                <a:solidFill>
                  <a:schemeClr val="bg1"/>
                </a:solidFill>
              </a:rPr>
              <a:t>Total:</a:t>
            </a:r>
          </a:p>
          <a:p>
            <a:r>
              <a:rPr lang="pt-BR" sz="3600" dirty="0" smtClean="0">
                <a:solidFill>
                  <a:schemeClr val="bg1"/>
                </a:solidFill>
              </a:rPr>
              <a:t>Citopatológico útero: 384</a:t>
            </a:r>
          </a:p>
          <a:p>
            <a:r>
              <a:rPr lang="pt-BR" sz="3600" dirty="0" smtClean="0">
                <a:solidFill>
                  <a:schemeClr val="bg1"/>
                </a:solidFill>
              </a:rPr>
              <a:t>Citopatológico mama: 01 Mamografia: 143</a:t>
            </a:r>
            <a:endParaRPr lang="pt-BR" sz="3600" dirty="0">
              <a:solidFill>
                <a:schemeClr val="bg1"/>
              </a:solidFill>
            </a:endParaRPr>
          </a:p>
        </p:txBody>
      </p:sp>
      <p:sp>
        <p:nvSpPr>
          <p:cNvPr id="6" name="Espaço Reservado para Número de Slide 5"/>
          <p:cNvSpPr>
            <a:spLocks noGrp="1"/>
          </p:cNvSpPr>
          <p:nvPr>
            <p:ph type="sldNum" sz="quarter" idx="12"/>
          </p:nvPr>
        </p:nvSpPr>
        <p:spPr/>
        <p:txBody>
          <a:bodyPr/>
          <a:lstStyle/>
          <a:p>
            <a:fld id="{02F4F623-0C4C-4FE1-B202-9C31887FC7EB}" type="slidenum">
              <a:rPr lang="pt-BR" smtClean="0"/>
              <a:t>15</a:t>
            </a:fld>
            <a:endParaRPr lang="pt-BR"/>
          </a:p>
        </p:txBody>
      </p:sp>
    </p:spTree>
    <p:extLst>
      <p:ext uri="{BB962C8B-B14F-4D97-AF65-F5344CB8AC3E}">
        <p14:creationId xmlns:p14="http://schemas.microsoft.com/office/powerpoint/2010/main" val="276257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6063" y="283337"/>
            <a:ext cx="7727324" cy="6340197"/>
          </a:xfrm>
          <a:prstGeom prst="rect">
            <a:avLst/>
          </a:prstGeom>
        </p:spPr>
        <p:txBody>
          <a:bodyPr wrap="square">
            <a:spAutoFit/>
          </a:bodyPr>
          <a:lstStyle/>
          <a:p>
            <a:r>
              <a:rPr lang="pt-BR" b="1" dirty="0" smtClean="0"/>
              <a:t>REFERÊNCIAS  </a:t>
            </a:r>
          </a:p>
          <a:p>
            <a:endParaRPr lang="pt-BR" sz="1400" dirty="0" smtClean="0"/>
          </a:p>
          <a:p>
            <a:r>
              <a:rPr lang="pt-BR" sz="1400" dirty="0" smtClean="0"/>
              <a:t>BRASIL. Ministério da Saúde. Rastreamento. Brasília, DF: Ministério da Saúde, 2010. (Série A: Normas e Manuais Técnicos) (Cadernos de Atenção Primária, n. 29).</a:t>
            </a:r>
          </a:p>
          <a:p>
            <a:endParaRPr lang="pt-BR" sz="1400" dirty="0" smtClean="0"/>
          </a:p>
          <a:p>
            <a:r>
              <a:rPr lang="pt-BR" sz="1400" dirty="0" smtClean="0"/>
              <a:t>INSTITUTO NACIONAL DE CÂNCER JOSÉ ALENCAR GOMES DA SILVA. Detecção precoce do câncer. Rio de Janeiro: INCA, 2021. Disponível em: https://www.inca.gov.br/publicacoes/livros/deteccao-precoce-do-cancer Acesso em: 19 jul. 2021.</a:t>
            </a:r>
          </a:p>
          <a:p>
            <a:endParaRPr lang="pt-BR" sz="1400" dirty="0" smtClean="0"/>
          </a:p>
          <a:p>
            <a:r>
              <a:rPr lang="pt-BR" sz="1400" dirty="0" smtClean="0"/>
              <a:t>MIGOWSKI, A. et al. Diretrizes para detecção precoce do câncer de mama no Brasil. I – Métodos de elaboração. Cadernos de Saúde Pública, Rio de Janeiro, v. 34, n. 6, p. e00116317, 2018a. Disponível em: https://www.scielo.br/scielo.php?script=sci_arttext&amp;pid=S0102-311X201800.... Acesso em: 15 set. 2020.</a:t>
            </a:r>
          </a:p>
          <a:p>
            <a:endParaRPr lang="pt-BR" sz="1400" dirty="0" smtClean="0"/>
          </a:p>
          <a:p>
            <a:r>
              <a:rPr lang="pt-BR" sz="1400" dirty="0" smtClean="0"/>
              <a:t>MIGOWSKI, A. et al. Diretrizes para detecção precoce do câncer de mama no Brasil. II – Novas recomendações nacionais, principais evidências e controvérsias. Cadernos de Saúde Pública, Rio de Janeiro, v. 34, n. 6, p. e00074817, 2018b. Disponível em: https://www.scielo.br/scielo.php?script=sci_arttext&amp;pid=S0102-311X201800.... Acesso em: 15 set. 2020.</a:t>
            </a:r>
          </a:p>
          <a:p>
            <a:endParaRPr lang="pt-BR" sz="1400" dirty="0" smtClean="0"/>
          </a:p>
          <a:p>
            <a:r>
              <a:rPr lang="pt-BR" sz="1400" dirty="0" smtClean="0"/>
              <a:t>MIGOWSKI, A. et al. Diretrizes para detecção precoce do câncer de mama no Brasil. III – Desafios à implementação. Cadernos de Saúde Pública, Rio de Janeiro, v. 34, n.6, p. e00046317, 2018c. Disponível em: https://www.scielo.br/pdf/csp/v34n6/1678-4464-csp-34-06-e00046317.pdf. Acesso em: 13 jul. 2020.</a:t>
            </a:r>
          </a:p>
          <a:p>
            <a:endParaRPr lang="pt-BR" sz="1400" dirty="0" smtClean="0"/>
          </a:p>
          <a:p>
            <a:r>
              <a:rPr lang="pt-BR" sz="1400" dirty="0" smtClean="0"/>
              <a:t>MIGOWSKI, A.; CORRÊA, F. Recomendações para detecção precoce de câncer durante a pandemia de covid-19 em 2021. Revista de APS, Juiz de Fora, v. 23, n.1, p.235-240, 2020. Disponível em: https://periodicos.ufjf.br/index.php/aps/article/view/33510/22826. Acesso em: 06 agosto 2021.</a:t>
            </a:r>
            <a:endParaRPr lang="pt-BR" sz="1400" dirty="0"/>
          </a:p>
        </p:txBody>
      </p:sp>
      <p:sp>
        <p:nvSpPr>
          <p:cNvPr id="3" name="CaixaDeTexto 2"/>
          <p:cNvSpPr txBox="1"/>
          <p:nvPr/>
        </p:nvSpPr>
        <p:spPr>
          <a:xfrm>
            <a:off x="8087932" y="334852"/>
            <a:ext cx="3683358" cy="6186309"/>
          </a:xfrm>
          <a:prstGeom prst="rect">
            <a:avLst/>
          </a:prstGeom>
          <a:solidFill>
            <a:srgbClr val="FFCCFF"/>
          </a:solidFill>
        </p:spPr>
        <p:txBody>
          <a:bodyPr wrap="square" rtlCol="0">
            <a:spAutoFit/>
          </a:bodyPr>
          <a:lstStyle/>
          <a:p>
            <a:endParaRPr lang="pt-BR" dirty="0" smtClean="0"/>
          </a:p>
          <a:p>
            <a:r>
              <a:rPr lang="pt-BR" b="1" dirty="0" smtClean="0"/>
              <a:t>Rede de Atenção à Saúde da Mulher</a:t>
            </a:r>
          </a:p>
          <a:p>
            <a:r>
              <a:rPr lang="pt-BR" b="1" dirty="0" smtClean="0"/>
              <a:t>Coordenadora: </a:t>
            </a:r>
            <a:r>
              <a:rPr lang="pt-BR" b="1" dirty="0" smtClean="0">
                <a:solidFill>
                  <a:srgbClr val="0070C0"/>
                </a:solidFill>
              </a:rPr>
              <a:t>ELOÍSA SOUZA LIMA</a:t>
            </a:r>
          </a:p>
          <a:p>
            <a:pPr algn="ctr"/>
            <a:r>
              <a:rPr lang="pt-BR" b="1" dirty="0" smtClean="0"/>
              <a:t>Colaboradores</a:t>
            </a:r>
          </a:p>
          <a:p>
            <a:r>
              <a:rPr lang="pt-BR" b="1" dirty="0" smtClean="0">
                <a:solidFill>
                  <a:srgbClr val="0070C0"/>
                </a:solidFill>
              </a:rPr>
              <a:t>LUCIANA BEATRIZ MATEUS</a:t>
            </a:r>
          </a:p>
          <a:p>
            <a:r>
              <a:rPr lang="pt-BR" dirty="0" smtClean="0"/>
              <a:t>Enfermeira Saúde Em Casa 01</a:t>
            </a:r>
          </a:p>
          <a:p>
            <a:r>
              <a:rPr lang="pt-BR" b="1" dirty="0" smtClean="0">
                <a:solidFill>
                  <a:srgbClr val="0070C0"/>
                </a:solidFill>
              </a:rPr>
              <a:t>SILMA APARECIDA DOMINGOS</a:t>
            </a:r>
          </a:p>
          <a:p>
            <a:r>
              <a:rPr lang="pt-BR" dirty="0" smtClean="0"/>
              <a:t>Enfermeira Saúde Em Casa 02</a:t>
            </a:r>
          </a:p>
          <a:p>
            <a:r>
              <a:rPr lang="pt-BR" b="1" dirty="0" smtClean="0">
                <a:solidFill>
                  <a:srgbClr val="0070C0"/>
                </a:solidFill>
              </a:rPr>
              <a:t>GRAZIELE CECÍLIA CANDIDO</a:t>
            </a:r>
          </a:p>
          <a:p>
            <a:r>
              <a:rPr lang="pt-BR" dirty="0" smtClean="0"/>
              <a:t>Enfermeira Saúde Em Casa 03</a:t>
            </a:r>
          </a:p>
          <a:p>
            <a:r>
              <a:rPr lang="pt-BR" b="1" dirty="0" smtClean="0">
                <a:solidFill>
                  <a:srgbClr val="0070C0"/>
                </a:solidFill>
              </a:rPr>
              <a:t>NATHÁLIA DE MELO SERVATO</a:t>
            </a:r>
          </a:p>
          <a:p>
            <a:r>
              <a:rPr lang="pt-BR" dirty="0" smtClean="0"/>
              <a:t>Enfermeira Saúde Em Casa 04</a:t>
            </a:r>
          </a:p>
          <a:p>
            <a:r>
              <a:rPr lang="pt-BR" b="1" dirty="0" smtClean="0">
                <a:solidFill>
                  <a:srgbClr val="0070C0"/>
                </a:solidFill>
              </a:rPr>
              <a:t>BRUNA CRISTIANE DA SILVA</a:t>
            </a:r>
          </a:p>
          <a:p>
            <a:r>
              <a:rPr lang="pt-BR" dirty="0" smtClean="0"/>
              <a:t>Enfermeira Saúde Em Casa 05</a:t>
            </a:r>
          </a:p>
          <a:p>
            <a:r>
              <a:rPr lang="pt-BR" b="1" dirty="0" smtClean="0">
                <a:solidFill>
                  <a:srgbClr val="0070C0"/>
                </a:solidFill>
              </a:rPr>
              <a:t>SAMIRA RIBEIRO</a:t>
            </a:r>
          </a:p>
          <a:p>
            <a:r>
              <a:rPr lang="pt-BR" dirty="0" smtClean="0"/>
              <a:t>Enfermeira Saúde Em Casa 08</a:t>
            </a:r>
          </a:p>
          <a:p>
            <a:r>
              <a:rPr lang="pt-BR" b="1" dirty="0" smtClean="0">
                <a:solidFill>
                  <a:srgbClr val="0070C0"/>
                </a:solidFill>
              </a:rPr>
              <a:t>IVONE ALVES BATISTA</a:t>
            </a:r>
          </a:p>
          <a:p>
            <a:r>
              <a:rPr lang="pt-BR" dirty="0" smtClean="0"/>
              <a:t>Enfermeira Saúde Em Casa 09</a:t>
            </a:r>
          </a:p>
          <a:p>
            <a:r>
              <a:rPr lang="pt-BR" b="1" dirty="0" smtClean="0">
                <a:solidFill>
                  <a:srgbClr val="0070C0"/>
                </a:solidFill>
              </a:rPr>
              <a:t>FABIANA CRISTINA DE OLIVEIRA</a:t>
            </a:r>
          </a:p>
          <a:p>
            <a:r>
              <a:rPr lang="pt-BR" dirty="0" smtClean="0"/>
              <a:t>Enfermeira Saúde Em Casa 10</a:t>
            </a:r>
          </a:p>
          <a:p>
            <a:r>
              <a:rPr lang="pt-BR" b="1" dirty="0" smtClean="0">
                <a:solidFill>
                  <a:srgbClr val="0070C0"/>
                </a:solidFill>
              </a:rPr>
              <a:t>ANALICE CUSTÓDIO</a:t>
            </a:r>
          </a:p>
          <a:p>
            <a:r>
              <a:rPr lang="pt-BR" dirty="0" smtClean="0"/>
              <a:t>Enfermeira Saúde Em Casa Rural</a:t>
            </a:r>
            <a:endParaRPr lang="pt-BR" dirty="0"/>
          </a:p>
        </p:txBody>
      </p:sp>
      <p:sp>
        <p:nvSpPr>
          <p:cNvPr id="4" name="Espaço Reservado para Número de Slide 3"/>
          <p:cNvSpPr>
            <a:spLocks noGrp="1"/>
          </p:cNvSpPr>
          <p:nvPr>
            <p:ph type="sldNum" sz="quarter" idx="12"/>
          </p:nvPr>
        </p:nvSpPr>
        <p:spPr/>
        <p:txBody>
          <a:bodyPr/>
          <a:lstStyle/>
          <a:p>
            <a:fld id="{02F4F623-0C4C-4FE1-B202-9C31887FC7EB}" type="slidenum">
              <a:rPr lang="pt-BR" smtClean="0"/>
              <a:t>16</a:t>
            </a:fld>
            <a:endParaRPr lang="pt-BR"/>
          </a:p>
        </p:txBody>
      </p:sp>
    </p:spTree>
    <p:extLst>
      <p:ext uri="{BB962C8B-B14F-4D97-AF65-F5344CB8AC3E}">
        <p14:creationId xmlns:p14="http://schemas.microsoft.com/office/powerpoint/2010/main" val="2773481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a:srcRect l="-223" t="30563" r="-435" b="12562"/>
          <a:stretch/>
        </p:blipFill>
        <p:spPr>
          <a:xfrm>
            <a:off x="0" y="0"/>
            <a:ext cx="12398942" cy="6858000"/>
          </a:xfrm>
          <a:prstGeom prst="rect">
            <a:avLst/>
          </a:prstGeom>
        </p:spPr>
      </p:pic>
      <p:sp>
        <p:nvSpPr>
          <p:cNvPr id="8" name="Retângulo 7"/>
          <p:cNvSpPr/>
          <p:nvPr/>
        </p:nvSpPr>
        <p:spPr>
          <a:xfrm>
            <a:off x="2583741" y="510689"/>
            <a:ext cx="8891335" cy="1323439"/>
          </a:xfrm>
          <a:prstGeom prst="rect">
            <a:avLst/>
          </a:prstGeom>
        </p:spPr>
        <p:txBody>
          <a:bodyPr wrap="square">
            <a:spAutoFit/>
          </a:bodyPr>
          <a:lstStyle/>
          <a:p>
            <a:r>
              <a:rPr lang="pt-BR" sz="2000" b="1" dirty="0" smtClean="0">
                <a:solidFill>
                  <a:schemeClr val="accent5">
                    <a:lumMod val="40000"/>
                    <a:lumOff val="60000"/>
                  </a:schemeClr>
                </a:solidFill>
              </a:rPr>
              <a:t>No Brasil, o câncer de Próstata corresponde a 29,2% dos tumores malignos em homens, sendo o câncer mais frequente nessa população se não considerarmos os tumores de pele não melanoma. Estimam-se 65.840 casos novos de câncer de próstata para cada ano até 2022.</a:t>
            </a:r>
            <a:endParaRPr lang="pt-BR" sz="2000" b="1" dirty="0">
              <a:solidFill>
                <a:schemeClr val="accent5">
                  <a:lumMod val="40000"/>
                  <a:lumOff val="60000"/>
                </a:schemeClr>
              </a:solidFill>
            </a:endParaRPr>
          </a:p>
        </p:txBody>
      </p:sp>
      <p:sp>
        <p:nvSpPr>
          <p:cNvPr id="10" name="Espaço Reservado para Número de Slide 9"/>
          <p:cNvSpPr>
            <a:spLocks noGrp="1"/>
          </p:cNvSpPr>
          <p:nvPr>
            <p:ph type="sldNum" sz="quarter" idx="12"/>
          </p:nvPr>
        </p:nvSpPr>
        <p:spPr/>
        <p:txBody>
          <a:bodyPr/>
          <a:lstStyle/>
          <a:p>
            <a:fld id="{02F4F623-0C4C-4FE1-B202-9C31887FC7EB}" type="slidenum">
              <a:rPr lang="pt-BR" smtClean="0"/>
              <a:t>17</a:t>
            </a:fld>
            <a:endParaRPr lang="pt-BR"/>
          </a:p>
        </p:txBody>
      </p:sp>
      <p:pic>
        <p:nvPicPr>
          <p:cNvPr id="2" name="Imagem 1"/>
          <p:cNvPicPr>
            <a:picLocks noChangeAspect="1"/>
          </p:cNvPicPr>
          <p:nvPr/>
        </p:nvPicPr>
        <p:blipFill rotWithShape="1">
          <a:blip r:embed="rId3"/>
          <a:srcRect t="8614" b="14583"/>
          <a:stretch/>
        </p:blipFill>
        <p:spPr>
          <a:xfrm>
            <a:off x="426589" y="463639"/>
            <a:ext cx="2157152" cy="1247379"/>
          </a:xfrm>
          <a:prstGeom prst="rect">
            <a:avLst/>
          </a:prstGeom>
        </p:spPr>
      </p:pic>
      <p:sp>
        <p:nvSpPr>
          <p:cNvPr id="4" name="CaixaDeTexto 3"/>
          <p:cNvSpPr txBox="1"/>
          <p:nvPr/>
        </p:nvSpPr>
        <p:spPr>
          <a:xfrm>
            <a:off x="7353837" y="6356350"/>
            <a:ext cx="3181081" cy="276999"/>
          </a:xfrm>
          <a:prstGeom prst="rect">
            <a:avLst/>
          </a:prstGeom>
          <a:noFill/>
        </p:spPr>
        <p:txBody>
          <a:bodyPr wrap="square" rtlCol="0">
            <a:spAutoFit/>
          </a:bodyPr>
          <a:lstStyle/>
          <a:p>
            <a:r>
              <a:rPr lang="pt-BR" sz="1200" dirty="0" smtClean="0"/>
              <a:t>Foto: MARIA TEREZA ABRATE MELO</a:t>
            </a:r>
            <a:endParaRPr lang="pt-BR" sz="1200" dirty="0"/>
          </a:p>
        </p:txBody>
      </p:sp>
      <p:sp>
        <p:nvSpPr>
          <p:cNvPr id="5" name="Retângulo 4"/>
          <p:cNvSpPr/>
          <p:nvPr/>
        </p:nvSpPr>
        <p:spPr>
          <a:xfrm>
            <a:off x="2163650" y="4692254"/>
            <a:ext cx="9569004" cy="1323439"/>
          </a:xfrm>
          <a:prstGeom prst="rect">
            <a:avLst/>
          </a:prstGeom>
        </p:spPr>
        <p:txBody>
          <a:bodyPr wrap="square">
            <a:spAutoFit/>
          </a:bodyPr>
          <a:lstStyle/>
          <a:p>
            <a:r>
              <a:rPr lang="pt-BR" sz="2000" b="1" dirty="0">
                <a:solidFill>
                  <a:schemeClr val="accent1">
                    <a:lumMod val="40000"/>
                    <a:lumOff val="60000"/>
                  </a:schemeClr>
                </a:solidFill>
              </a:rPr>
              <a:t>Alertar para a importância da prevenção e do controle do diabetes, ajudando a prevenir suas complicações, está no centro das discussões do Dia Mundial do Diabetes, lembrado </a:t>
            </a:r>
            <a:r>
              <a:rPr lang="pt-BR" sz="2000" b="1" dirty="0" smtClean="0">
                <a:solidFill>
                  <a:schemeClr val="accent1">
                    <a:lumMod val="40000"/>
                    <a:lumOff val="60000"/>
                  </a:schemeClr>
                </a:solidFill>
              </a:rPr>
              <a:t> no dia 14 </a:t>
            </a:r>
            <a:r>
              <a:rPr lang="pt-BR" sz="2000" b="1" dirty="0">
                <a:solidFill>
                  <a:schemeClr val="accent1">
                    <a:lumMod val="40000"/>
                    <a:lumOff val="60000"/>
                  </a:schemeClr>
                </a:solidFill>
              </a:rPr>
              <a:t>de novembro. A doença é crônica e acomete cerca de 9% – 14 milhões de pessoas – de toda a população do Brasil.</a:t>
            </a:r>
          </a:p>
        </p:txBody>
      </p:sp>
      <p:pic>
        <p:nvPicPr>
          <p:cNvPr id="7" name="Imagem 6"/>
          <p:cNvPicPr>
            <a:picLocks noChangeAspect="1"/>
          </p:cNvPicPr>
          <p:nvPr/>
        </p:nvPicPr>
        <p:blipFill>
          <a:blip r:embed="rId4"/>
          <a:stretch>
            <a:fillRect/>
          </a:stretch>
        </p:blipFill>
        <p:spPr>
          <a:xfrm>
            <a:off x="426589" y="4842033"/>
            <a:ext cx="1628105" cy="1083430"/>
          </a:xfrm>
          <a:prstGeom prst="rect">
            <a:avLst/>
          </a:prstGeom>
        </p:spPr>
      </p:pic>
    </p:spTree>
    <p:extLst>
      <p:ext uri="{BB962C8B-B14F-4D97-AF65-F5344CB8AC3E}">
        <p14:creationId xmlns:p14="http://schemas.microsoft.com/office/powerpoint/2010/main" val="3265374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88135" y="242525"/>
            <a:ext cx="4576293" cy="6186309"/>
          </a:xfrm>
          <a:prstGeom prst="rect">
            <a:avLst/>
          </a:prstGeom>
        </p:spPr>
        <p:txBody>
          <a:bodyPr wrap="square">
            <a:spAutoFit/>
          </a:bodyPr>
          <a:lstStyle/>
          <a:p>
            <a:r>
              <a:rPr lang="pt-BR" dirty="0"/>
              <a:t>C</a:t>
            </a:r>
            <a:r>
              <a:rPr lang="pt-BR" dirty="0" smtClean="0"/>
              <a:t>om o objetivo de evidenciar o cuidado com a saúde e incentivar a identificação precoce do câncer de próstata, o Governo Municipal, através das Secretarias de Saúde, Esportes e Cultura, apoiou a Campanha Novembro Azul e realizou o 2º Circuito de Corrida de Rua de Sacramento, que aconteceu no dia 28 de novembro. </a:t>
            </a:r>
          </a:p>
          <a:p>
            <a:endParaRPr lang="pt-BR" dirty="0" smtClean="0"/>
          </a:p>
          <a:p>
            <a:r>
              <a:rPr lang="pt-BR" dirty="0" smtClean="0"/>
              <a:t>O “Novembro Azul” é uma ação nacional que reafirma a necessidade de consultas médicas e exames regulares para a preservação da saúde, especialmente dos homens, já que possui ênfase na prevenção e no diagnóstico precoce do câncer de próstata. Este tipo de tumor é o segundo mais comum entre a população masculina, atrás apenas do câncer de pele não-melanoma.</a:t>
            </a:r>
          </a:p>
          <a:p>
            <a:endParaRPr lang="pt-BR" dirty="0" smtClean="0"/>
          </a:p>
          <a:p>
            <a:r>
              <a:rPr lang="pt-BR" dirty="0" smtClean="0"/>
              <a:t>No Brasil, de acordo com o Instituto Nacional de Câncer – Inca, um homem morre a cada 38 minutos devido ao câncer de próstata.</a:t>
            </a:r>
            <a:endParaRPr lang="pt-BR" dirty="0"/>
          </a:p>
        </p:txBody>
      </p:sp>
      <p:sp>
        <p:nvSpPr>
          <p:cNvPr id="4" name="Retângulo 3"/>
          <p:cNvSpPr/>
          <p:nvPr/>
        </p:nvSpPr>
        <p:spPr>
          <a:xfrm>
            <a:off x="5357606" y="242525"/>
            <a:ext cx="6362163" cy="6463308"/>
          </a:xfrm>
          <a:prstGeom prst="rect">
            <a:avLst/>
          </a:prstGeom>
          <a:solidFill>
            <a:schemeClr val="accent1">
              <a:lumMod val="20000"/>
              <a:lumOff val="80000"/>
            </a:schemeClr>
          </a:solidFill>
        </p:spPr>
        <p:txBody>
          <a:bodyPr wrap="square">
            <a:spAutoFit/>
          </a:bodyPr>
          <a:lstStyle/>
          <a:p>
            <a:r>
              <a:rPr lang="pt-BR" dirty="0" smtClean="0"/>
              <a:t>Mas afinal, do que se trata o câncer de próstata?</a:t>
            </a:r>
          </a:p>
          <a:p>
            <a:endParaRPr lang="pt-BR" dirty="0" smtClean="0"/>
          </a:p>
          <a:p>
            <a:r>
              <a:rPr lang="pt-BR" dirty="0" smtClean="0"/>
              <a:t>A próstata é uma glândula do sistema reprodutor masculino, que pesa cerca de 20 gramas, e se assemelha a uma castanha. Está localizada abaixo da bexiga e sua principal função, juntamente com as vesículas seminais, é produzir o esperma (célula reprodutiva masculina).</a:t>
            </a:r>
          </a:p>
          <a:p>
            <a:endParaRPr lang="pt-BR" dirty="0" smtClean="0"/>
          </a:p>
          <a:p>
            <a:r>
              <a:rPr lang="pt-BR" dirty="0" smtClean="0"/>
              <a:t>Na fase inicial, o câncer de próstata não apresenta sintomas clínicos. Quando os sinais começam a aparecer – dor óssea, vontade de urinar com frequência acompanhada e dores, presença de sangue na urina e/ou no sêmen – cerca de 95%dos tumores já estão em fase avançada, dificultando o tratamento e a cura. </a:t>
            </a:r>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a:p>
        </p:txBody>
      </p:sp>
      <p:pic>
        <p:nvPicPr>
          <p:cNvPr id="5" name="Imagem 4"/>
          <p:cNvPicPr>
            <a:picLocks noChangeAspect="1"/>
          </p:cNvPicPr>
          <p:nvPr/>
        </p:nvPicPr>
        <p:blipFill>
          <a:blip r:embed="rId2"/>
          <a:stretch>
            <a:fillRect/>
          </a:stretch>
        </p:blipFill>
        <p:spPr>
          <a:xfrm>
            <a:off x="6390866" y="3892874"/>
            <a:ext cx="4501703" cy="2535960"/>
          </a:xfrm>
          <a:prstGeom prst="rect">
            <a:avLst/>
          </a:prstGeom>
        </p:spPr>
      </p:pic>
      <p:sp>
        <p:nvSpPr>
          <p:cNvPr id="6" name="Espaço Reservado para Número de Slide 5"/>
          <p:cNvSpPr>
            <a:spLocks noGrp="1"/>
          </p:cNvSpPr>
          <p:nvPr>
            <p:ph type="sldNum" sz="quarter" idx="12"/>
          </p:nvPr>
        </p:nvSpPr>
        <p:spPr/>
        <p:txBody>
          <a:bodyPr/>
          <a:lstStyle/>
          <a:p>
            <a:fld id="{02F4F623-0C4C-4FE1-B202-9C31887FC7EB}" type="slidenum">
              <a:rPr lang="pt-BR" smtClean="0"/>
              <a:t>18</a:t>
            </a:fld>
            <a:endParaRPr lang="pt-BR"/>
          </a:p>
        </p:txBody>
      </p:sp>
    </p:spTree>
    <p:extLst>
      <p:ext uri="{BB962C8B-B14F-4D97-AF65-F5344CB8AC3E}">
        <p14:creationId xmlns:p14="http://schemas.microsoft.com/office/powerpoint/2010/main" val="929615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197736" y="0"/>
            <a:ext cx="9440214" cy="6177320"/>
          </a:xfrm>
          <a:prstGeom prst="rect">
            <a:avLst/>
          </a:prstGeom>
        </p:spPr>
      </p:pic>
      <p:sp>
        <p:nvSpPr>
          <p:cNvPr id="5" name="CaixaDeTexto 4"/>
          <p:cNvSpPr txBox="1"/>
          <p:nvPr/>
        </p:nvSpPr>
        <p:spPr>
          <a:xfrm>
            <a:off x="850006" y="5228822"/>
            <a:ext cx="10187188" cy="923330"/>
          </a:xfrm>
          <a:prstGeom prst="rect">
            <a:avLst/>
          </a:prstGeom>
          <a:solidFill>
            <a:schemeClr val="bg1"/>
          </a:solidFill>
        </p:spPr>
        <p:txBody>
          <a:bodyPr wrap="square" rtlCol="0">
            <a:spAutoFit/>
          </a:bodyPr>
          <a:lstStyle/>
          <a:p>
            <a:pPr algn="ctr"/>
            <a:r>
              <a:rPr lang="pt-BR" b="1" dirty="0">
                <a:solidFill>
                  <a:schemeClr val="accent1">
                    <a:lumMod val="50000"/>
                  </a:schemeClr>
                </a:solidFill>
              </a:rPr>
              <a:t>Em Sacramento foram </a:t>
            </a:r>
            <a:r>
              <a:rPr lang="pt-BR" b="1" dirty="0" smtClean="0">
                <a:solidFill>
                  <a:schemeClr val="accent1">
                    <a:lumMod val="50000"/>
                  </a:schemeClr>
                </a:solidFill>
              </a:rPr>
              <a:t>realizados no mês de novembro, </a:t>
            </a:r>
            <a:r>
              <a:rPr lang="pt-BR" b="1" dirty="0">
                <a:solidFill>
                  <a:schemeClr val="accent1">
                    <a:lumMod val="50000"/>
                  </a:schemeClr>
                </a:solidFill>
              </a:rPr>
              <a:t>109 consultas de urologia e disponibilizados exames de PSA para toda a população interessada. </a:t>
            </a:r>
            <a:r>
              <a:rPr lang="pt-BR" b="1" dirty="0" smtClean="0">
                <a:solidFill>
                  <a:schemeClr val="accent1">
                    <a:lumMod val="50000"/>
                  </a:schemeClr>
                </a:solidFill>
              </a:rPr>
              <a:t>Procure sua Unidade de Saúde para receber assistência preventiva ao câncer de próstata e realizar exames para controle dos fatores de risco. </a:t>
            </a:r>
            <a:endParaRPr lang="pt-BR" b="1" dirty="0">
              <a:solidFill>
                <a:schemeClr val="accent1">
                  <a:lumMod val="50000"/>
                </a:schemeClr>
              </a:solidFill>
            </a:endParaRPr>
          </a:p>
        </p:txBody>
      </p:sp>
      <p:sp>
        <p:nvSpPr>
          <p:cNvPr id="6" name="Espaço Reservado para Número de Slide 5"/>
          <p:cNvSpPr>
            <a:spLocks noGrp="1"/>
          </p:cNvSpPr>
          <p:nvPr>
            <p:ph type="sldNum" sz="quarter" idx="12"/>
          </p:nvPr>
        </p:nvSpPr>
        <p:spPr/>
        <p:txBody>
          <a:bodyPr/>
          <a:lstStyle/>
          <a:p>
            <a:fld id="{02F4F623-0C4C-4FE1-B202-9C31887FC7EB}" type="slidenum">
              <a:rPr lang="pt-BR" smtClean="0"/>
              <a:t>19</a:t>
            </a:fld>
            <a:endParaRPr lang="pt-BR"/>
          </a:p>
        </p:txBody>
      </p:sp>
    </p:spTree>
    <p:extLst>
      <p:ext uri="{BB962C8B-B14F-4D97-AF65-F5344CB8AC3E}">
        <p14:creationId xmlns:p14="http://schemas.microsoft.com/office/powerpoint/2010/main" val="2579954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t="18490" b="23923"/>
          <a:stretch/>
        </p:blipFill>
        <p:spPr>
          <a:xfrm>
            <a:off x="0" y="-154546"/>
            <a:ext cx="12177210" cy="7012546"/>
          </a:xfrm>
          <a:prstGeom prst="rect">
            <a:avLst/>
          </a:prstGeom>
        </p:spPr>
      </p:pic>
      <p:sp>
        <p:nvSpPr>
          <p:cNvPr id="4" name="CaixaDeTexto 3"/>
          <p:cNvSpPr txBox="1"/>
          <p:nvPr/>
        </p:nvSpPr>
        <p:spPr>
          <a:xfrm>
            <a:off x="8302345" y="6400412"/>
            <a:ext cx="2464393" cy="276999"/>
          </a:xfrm>
          <a:prstGeom prst="rect">
            <a:avLst/>
          </a:prstGeom>
          <a:noFill/>
        </p:spPr>
        <p:txBody>
          <a:bodyPr wrap="square" rtlCol="0">
            <a:spAutoFit/>
          </a:bodyPr>
          <a:lstStyle/>
          <a:p>
            <a:r>
              <a:rPr lang="pt-BR" sz="1200" dirty="0" smtClean="0">
                <a:solidFill>
                  <a:srgbClr val="FFFF00"/>
                </a:solidFill>
              </a:rPr>
              <a:t>Foto: MARIA TEREZA ABRATE MELO</a:t>
            </a:r>
            <a:endParaRPr lang="pt-BR" sz="1200" dirty="0">
              <a:solidFill>
                <a:srgbClr val="FFFF00"/>
              </a:solidFill>
            </a:endParaRPr>
          </a:p>
        </p:txBody>
      </p:sp>
      <p:sp>
        <p:nvSpPr>
          <p:cNvPr id="6" name="Espaço Reservado para Número de Slide 5"/>
          <p:cNvSpPr>
            <a:spLocks noGrp="1"/>
          </p:cNvSpPr>
          <p:nvPr>
            <p:ph type="sldNum" sz="quarter" idx="12"/>
          </p:nvPr>
        </p:nvSpPr>
        <p:spPr/>
        <p:txBody>
          <a:bodyPr/>
          <a:lstStyle/>
          <a:p>
            <a:fld id="{02F4F623-0C4C-4FE1-B202-9C31887FC7EB}" type="slidenum">
              <a:rPr lang="pt-BR" smtClean="0"/>
              <a:t>2</a:t>
            </a:fld>
            <a:endParaRPr lang="pt-BR"/>
          </a:p>
        </p:txBody>
      </p:sp>
      <p:sp>
        <p:nvSpPr>
          <p:cNvPr id="5" name="Retângulo 4"/>
          <p:cNvSpPr/>
          <p:nvPr/>
        </p:nvSpPr>
        <p:spPr>
          <a:xfrm>
            <a:off x="2537138" y="193945"/>
            <a:ext cx="9115140" cy="1200329"/>
          </a:xfrm>
          <a:prstGeom prst="rect">
            <a:avLst/>
          </a:prstGeom>
        </p:spPr>
        <p:txBody>
          <a:bodyPr wrap="square">
            <a:spAutoFit/>
          </a:bodyPr>
          <a:lstStyle/>
          <a:p>
            <a:r>
              <a:rPr lang="pt-BR" dirty="0">
                <a:solidFill>
                  <a:srgbClr val="FFFF00"/>
                </a:solidFill>
              </a:rPr>
              <a:t>O objetivo deste Boletim é sensibilizar a população para esse grave problema que pode atingir a qualquer um de nós, seja na nossa família, no nosso ambiente de trabalho e nos demais espaços de socialização que fazemos parte e, ainda, demonstrar que todos podemos participar dessa luta pela prevenção do suicídio</a:t>
            </a:r>
          </a:p>
        </p:txBody>
      </p:sp>
      <p:sp>
        <p:nvSpPr>
          <p:cNvPr id="7" name="Retângulo 6"/>
          <p:cNvSpPr/>
          <p:nvPr/>
        </p:nvSpPr>
        <p:spPr>
          <a:xfrm>
            <a:off x="524930" y="5433020"/>
            <a:ext cx="6494055" cy="923330"/>
          </a:xfrm>
          <a:prstGeom prst="rect">
            <a:avLst/>
          </a:prstGeom>
        </p:spPr>
        <p:txBody>
          <a:bodyPr wrap="square">
            <a:spAutoFit/>
          </a:bodyPr>
          <a:lstStyle/>
          <a:p>
            <a:r>
              <a:rPr lang="pt-BR" dirty="0">
                <a:solidFill>
                  <a:srgbClr val="FFFF00"/>
                </a:solidFill>
              </a:rPr>
              <a:t>Todo dia 10 de setembro é o Dia Mundial de Prevenção do Suicídio, mas o alerta sobre os sinais que levam alguém a tirar a própria vida devem permanecer o ano inteiro.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10" y="270161"/>
            <a:ext cx="2061728" cy="1047898"/>
          </a:xfrm>
          <a:prstGeom prst="rect">
            <a:avLst/>
          </a:prstGeom>
        </p:spPr>
      </p:pic>
    </p:spTree>
    <p:extLst>
      <p:ext uri="{BB962C8B-B14F-4D97-AF65-F5344CB8AC3E}">
        <p14:creationId xmlns:p14="http://schemas.microsoft.com/office/powerpoint/2010/main" val="3619236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80303" y="0"/>
            <a:ext cx="11694017" cy="6340197"/>
          </a:xfrm>
          <a:prstGeom prst="rect">
            <a:avLst/>
          </a:prstGeom>
        </p:spPr>
        <p:txBody>
          <a:bodyPr wrap="square">
            <a:spAutoFit/>
          </a:bodyPr>
          <a:lstStyle/>
          <a:p>
            <a:endParaRPr lang="pt-BR" dirty="0" smtClean="0"/>
          </a:p>
          <a:p>
            <a:r>
              <a:rPr lang="pt-BR" sz="2800" dirty="0" smtClean="0">
                <a:solidFill>
                  <a:srgbClr val="0070C0"/>
                </a:solidFill>
              </a:rPr>
              <a:t>Entre os fatores de risco estão:</a:t>
            </a:r>
          </a:p>
          <a:p>
            <a:endParaRPr lang="pt-BR" dirty="0" smtClean="0"/>
          </a:p>
          <a:p>
            <a:pPr marL="342900" indent="-342900">
              <a:buFont typeface="Wingdings" panose="05000000000000000000" pitchFamily="2" charset="2"/>
              <a:buChar char="ü"/>
            </a:pPr>
            <a:r>
              <a:rPr lang="pt-BR" dirty="0" smtClean="0"/>
              <a:t>Idade, uma vez que tanto a incidência quanto a mortalidade aumentam significativamente após os 50 anos;</a:t>
            </a:r>
          </a:p>
          <a:p>
            <a:pPr marL="342900" indent="-342900">
              <a:buFont typeface="Wingdings" panose="05000000000000000000" pitchFamily="2" charset="2"/>
              <a:buChar char="ü"/>
            </a:pPr>
            <a:r>
              <a:rPr lang="pt-BR" dirty="0" smtClean="0"/>
              <a:t>Histórico familiar de câncer de próstata, como, por exemplo, a ocorrência em um pai, irmão e/ou tio;</a:t>
            </a:r>
          </a:p>
          <a:p>
            <a:pPr marL="342900" indent="-342900">
              <a:buFont typeface="Wingdings" panose="05000000000000000000" pitchFamily="2" charset="2"/>
              <a:buChar char="ü"/>
            </a:pPr>
            <a:r>
              <a:rPr lang="pt-BR" dirty="0" smtClean="0"/>
              <a:t>Dietas hipercalóricas, ricas em gorduras e pobres em fibras, frutas e vegetais;</a:t>
            </a:r>
          </a:p>
          <a:p>
            <a:pPr marL="342900" indent="-342900">
              <a:buFont typeface="Wingdings" panose="05000000000000000000" pitchFamily="2" charset="2"/>
              <a:buChar char="ü"/>
            </a:pPr>
            <a:r>
              <a:rPr lang="pt-BR" dirty="0" smtClean="0"/>
              <a:t>Obesidade;</a:t>
            </a:r>
          </a:p>
          <a:p>
            <a:pPr marL="342900" indent="-342900">
              <a:buFont typeface="Wingdings" panose="05000000000000000000" pitchFamily="2" charset="2"/>
              <a:buChar char="ü"/>
            </a:pPr>
            <a:r>
              <a:rPr lang="pt-BR" dirty="0" smtClean="0"/>
              <a:t>Origem étnica, já que pesquisas apontam uma incidência maior da doença em homens negros e asiáticos.</a:t>
            </a:r>
          </a:p>
          <a:p>
            <a:pPr marL="342900" indent="-342900">
              <a:buFont typeface="Wingdings" panose="05000000000000000000" pitchFamily="2" charset="2"/>
              <a:buChar char="ü"/>
            </a:pPr>
            <a:endParaRPr lang="pt-BR" dirty="0"/>
          </a:p>
          <a:p>
            <a:r>
              <a:rPr lang="pt-BR" dirty="0" smtClean="0"/>
              <a:t>A indicação da melhor forma de tratamento vai depender de vários aspectos, como estado atual da saúde, disseminação, da doença e expectativa de vida. Em casos de tumores de baixa agressividade, há a opção da vigilância ativa, na qual se faz o monitoramento periódico da evolução da doença, intervindo-se com radioterapia, quimioterapia, cirurgia ou tratamento hormonal se houver progressão da mesma.</a:t>
            </a:r>
          </a:p>
          <a:p>
            <a:endParaRPr lang="pt-BR" dirty="0" smtClean="0"/>
          </a:p>
          <a:p>
            <a:r>
              <a:rPr lang="pt-BR" dirty="0" smtClean="0"/>
              <a:t>No entanto, a única forma de garantir a cura do câncer de próstata é o diagnóstico precoce. Mesmo na ausência de sintomas, homens a partir dos 45 anos com fatores de risco, ou 50 anos sem estes fatores, devem procurar a sua Equipe de Saúde da Família para exames preventivos, que permitem ao médico avaliar alterações da glândula, como endurecimento e presença de nódulos suspeitos e alterações no exame de sangue PSA (antígeno prostático específico).</a:t>
            </a:r>
          </a:p>
          <a:p>
            <a:endParaRPr lang="pt-BR" dirty="0" smtClean="0"/>
          </a:p>
          <a:p>
            <a:r>
              <a:rPr lang="pt-BR" b="1" dirty="0" smtClean="0">
                <a:solidFill>
                  <a:srgbClr val="0070C0"/>
                </a:solidFill>
              </a:rPr>
              <a:t>O exame de toque é indispensável. Cerca de 20% dos pacientes com câncer de próstata são diagnosticados somente pela alteração no toque retal. Porém, outros exames poderão ser solicitados se houver suspeita da doença, como as biópsias, que retiram fragmentos da próstata para análise, guiadas pelo ultrassom transretal.</a:t>
            </a:r>
          </a:p>
        </p:txBody>
      </p:sp>
      <p:sp>
        <p:nvSpPr>
          <p:cNvPr id="3" name="Espaço Reservado para Número de Slide 2"/>
          <p:cNvSpPr>
            <a:spLocks noGrp="1"/>
          </p:cNvSpPr>
          <p:nvPr>
            <p:ph type="sldNum" sz="quarter" idx="12"/>
          </p:nvPr>
        </p:nvSpPr>
        <p:spPr/>
        <p:txBody>
          <a:bodyPr/>
          <a:lstStyle/>
          <a:p>
            <a:fld id="{02F4F623-0C4C-4FE1-B202-9C31887FC7EB}" type="slidenum">
              <a:rPr lang="pt-BR" smtClean="0"/>
              <a:t>20</a:t>
            </a:fld>
            <a:endParaRPr lang="pt-BR"/>
          </a:p>
        </p:txBody>
      </p:sp>
    </p:spTree>
    <p:extLst>
      <p:ext uri="{BB962C8B-B14F-4D97-AF65-F5344CB8AC3E}">
        <p14:creationId xmlns:p14="http://schemas.microsoft.com/office/powerpoint/2010/main" val="2893665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02F4F623-0C4C-4FE1-B202-9C31887FC7EB}" type="slidenum">
              <a:rPr lang="pt-BR" smtClean="0"/>
              <a:t>21</a:t>
            </a:fld>
            <a:endParaRPr lang="pt-BR" dirty="0"/>
          </a:p>
        </p:txBody>
      </p:sp>
      <p:pic>
        <p:nvPicPr>
          <p:cNvPr id="3" name="Imagem 2"/>
          <p:cNvPicPr>
            <a:picLocks noChangeAspect="1"/>
          </p:cNvPicPr>
          <p:nvPr/>
        </p:nvPicPr>
        <p:blipFill>
          <a:blip r:embed="rId2"/>
          <a:stretch>
            <a:fillRect/>
          </a:stretch>
        </p:blipFill>
        <p:spPr>
          <a:xfrm>
            <a:off x="549163" y="252143"/>
            <a:ext cx="3726623" cy="2479898"/>
          </a:xfrm>
          <a:prstGeom prst="rect">
            <a:avLst/>
          </a:prstGeom>
        </p:spPr>
      </p:pic>
      <p:sp>
        <p:nvSpPr>
          <p:cNvPr id="4" name="Retângulo 3"/>
          <p:cNvSpPr/>
          <p:nvPr/>
        </p:nvSpPr>
        <p:spPr>
          <a:xfrm>
            <a:off x="5562600" y="220951"/>
            <a:ext cx="6096000" cy="4493538"/>
          </a:xfrm>
          <a:prstGeom prst="rect">
            <a:avLst/>
          </a:prstGeom>
        </p:spPr>
        <p:txBody>
          <a:bodyPr>
            <a:spAutoFit/>
          </a:bodyPr>
          <a:lstStyle/>
          <a:p>
            <a:pPr algn="just"/>
            <a:r>
              <a:rPr lang="pt-BR" sz="2000" b="1" dirty="0"/>
              <a:t>O que caracteriza o diabetes</a:t>
            </a:r>
            <a:r>
              <a:rPr lang="pt-BR" sz="2000" b="1" dirty="0" smtClean="0"/>
              <a:t>:</a:t>
            </a:r>
          </a:p>
          <a:p>
            <a:pPr algn="just"/>
            <a:endParaRPr lang="pt-BR" sz="800" b="1" dirty="0"/>
          </a:p>
          <a:p>
            <a:pPr algn="just"/>
            <a:r>
              <a:rPr lang="pt-BR" dirty="0"/>
              <a:t>O diabetes se caracteriza pelo o aumento da glicose (açúcar) no sangue e, caso não seja tratado, pode causar doenças graves, como cardiovasculares e acidente vascular cerebral (AVC), levando também à cegueira e à amputação de membros. </a:t>
            </a:r>
            <a:endParaRPr lang="pt-BR" dirty="0" smtClean="0"/>
          </a:p>
          <a:p>
            <a:pPr algn="just"/>
            <a:endParaRPr lang="pt-BR" sz="800" dirty="0"/>
          </a:p>
          <a:p>
            <a:pPr algn="just"/>
            <a:r>
              <a:rPr lang="pt-BR" dirty="0" smtClean="0"/>
              <a:t>Há </a:t>
            </a:r>
            <a:r>
              <a:rPr lang="pt-BR" dirty="0"/>
              <a:t>três tipos de diabetes</a:t>
            </a:r>
            <a:r>
              <a:rPr lang="pt-BR" dirty="0" smtClean="0"/>
              <a:t>:</a:t>
            </a:r>
          </a:p>
          <a:p>
            <a:pPr algn="just"/>
            <a:r>
              <a:rPr lang="pt-BR" sz="800" dirty="0" smtClean="0"/>
              <a:t> </a:t>
            </a:r>
          </a:p>
          <a:p>
            <a:pPr algn="just"/>
            <a:r>
              <a:rPr lang="pt-BR" b="1" dirty="0" smtClean="0"/>
              <a:t>O Tipo </a:t>
            </a:r>
            <a:r>
              <a:rPr lang="pt-BR" b="1" dirty="0"/>
              <a:t>1</a:t>
            </a:r>
            <a:r>
              <a:rPr lang="pt-BR" dirty="0"/>
              <a:t>, caracterizado pela deficiência absoluta da insulina e mais frequente em crianças e adolescentes (entre 10 e 14 anos) ou de forma gradual em adultos; </a:t>
            </a:r>
            <a:endParaRPr lang="pt-BR" dirty="0" smtClean="0"/>
          </a:p>
          <a:p>
            <a:pPr algn="just"/>
            <a:endParaRPr lang="pt-BR" sz="800" dirty="0" smtClean="0"/>
          </a:p>
          <a:p>
            <a:pPr algn="just"/>
            <a:r>
              <a:rPr lang="pt-BR" b="1" dirty="0" smtClean="0"/>
              <a:t>O </a:t>
            </a:r>
            <a:r>
              <a:rPr lang="pt-BR" b="1" dirty="0"/>
              <a:t>tipo 2</a:t>
            </a:r>
            <a:r>
              <a:rPr lang="pt-BR" dirty="0"/>
              <a:t>, caracterizado pela resistência e deficiência na secreção de insulina; e </a:t>
            </a:r>
            <a:endParaRPr lang="pt-BR" dirty="0" smtClean="0"/>
          </a:p>
          <a:p>
            <a:pPr algn="just"/>
            <a:endParaRPr lang="pt-BR" sz="800" dirty="0" smtClean="0"/>
          </a:p>
          <a:p>
            <a:pPr algn="just"/>
            <a:r>
              <a:rPr lang="pt-BR" b="1" dirty="0" smtClean="0"/>
              <a:t>O diabetes </a:t>
            </a:r>
            <a:r>
              <a:rPr lang="pt-BR" b="1" dirty="0"/>
              <a:t>gestacional, </a:t>
            </a:r>
            <a:r>
              <a:rPr lang="pt-BR" dirty="0"/>
              <a:t>sem causa específica e que, por isso, torna o exame pré-natal ainda mais imprescindível.</a:t>
            </a:r>
          </a:p>
        </p:txBody>
      </p:sp>
      <p:sp>
        <p:nvSpPr>
          <p:cNvPr id="5" name="Retângulo 4"/>
          <p:cNvSpPr/>
          <p:nvPr/>
        </p:nvSpPr>
        <p:spPr>
          <a:xfrm>
            <a:off x="446468" y="2842400"/>
            <a:ext cx="4795233" cy="3754874"/>
          </a:xfrm>
          <a:prstGeom prst="rect">
            <a:avLst/>
          </a:prstGeom>
        </p:spPr>
        <p:txBody>
          <a:bodyPr wrap="square">
            <a:spAutoFit/>
          </a:bodyPr>
          <a:lstStyle/>
          <a:p>
            <a:r>
              <a:rPr lang="pt-BR" sz="2000" b="1" dirty="0" smtClean="0"/>
              <a:t>Como </a:t>
            </a:r>
            <a:r>
              <a:rPr lang="pt-BR" sz="2000" b="1" dirty="0"/>
              <a:t>combater a doença</a:t>
            </a:r>
            <a:r>
              <a:rPr lang="pt-BR" sz="2000" b="1" dirty="0" smtClean="0"/>
              <a:t>:</a:t>
            </a:r>
          </a:p>
          <a:p>
            <a:endParaRPr lang="pt-BR" sz="2000" b="1" dirty="0"/>
          </a:p>
          <a:p>
            <a:pPr algn="just"/>
            <a:r>
              <a:rPr lang="pt-BR" dirty="0"/>
              <a:t>O consenso entre especialistas é que a prevenção é uma das principais armas de luta contra o diabetes. A manutenção do peso normal, principalmente em pacientes com história familiar da doença, a prática regular de atividade física, a ingestão de alimentos pobres em gorduras e açúcar, não fumar, a adoção de um cardápio rico em fibras, importante para uma boa digestão, e evitar medicamentos que ampliam o potencial de agressão ao pâncreas são medidas eficazes no combate ao diabetes.</a:t>
            </a:r>
          </a:p>
        </p:txBody>
      </p:sp>
      <p:pic>
        <p:nvPicPr>
          <p:cNvPr id="6" name="Imagem 5"/>
          <p:cNvPicPr>
            <a:picLocks noChangeAspect="1"/>
          </p:cNvPicPr>
          <p:nvPr/>
        </p:nvPicPr>
        <p:blipFill rotWithShape="1">
          <a:blip r:embed="rId3"/>
          <a:srcRect t="5618" b="32631"/>
          <a:stretch/>
        </p:blipFill>
        <p:spPr>
          <a:xfrm>
            <a:off x="5562600" y="4595262"/>
            <a:ext cx="6172200" cy="1880316"/>
          </a:xfrm>
          <a:prstGeom prst="rect">
            <a:avLst/>
          </a:prstGeom>
        </p:spPr>
      </p:pic>
    </p:spTree>
    <p:extLst>
      <p:ext uri="{BB962C8B-B14F-4D97-AF65-F5344CB8AC3E}">
        <p14:creationId xmlns:p14="http://schemas.microsoft.com/office/powerpoint/2010/main" val="1231627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02F4F623-0C4C-4FE1-B202-9C31887FC7EB}" type="slidenum">
              <a:rPr lang="pt-BR" smtClean="0"/>
              <a:t>22</a:t>
            </a:fld>
            <a:endParaRPr lang="pt-BR"/>
          </a:p>
        </p:txBody>
      </p:sp>
      <p:sp>
        <p:nvSpPr>
          <p:cNvPr id="3" name="Retângulo 2"/>
          <p:cNvSpPr/>
          <p:nvPr/>
        </p:nvSpPr>
        <p:spPr>
          <a:xfrm>
            <a:off x="446468" y="381437"/>
            <a:ext cx="3932349" cy="3416320"/>
          </a:xfrm>
          <a:prstGeom prst="rect">
            <a:avLst/>
          </a:prstGeom>
        </p:spPr>
        <p:txBody>
          <a:bodyPr wrap="square">
            <a:spAutoFit/>
          </a:bodyPr>
          <a:lstStyle/>
          <a:p>
            <a:r>
              <a:rPr lang="pt-BR" dirty="0"/>
              <a:t>Principais sintomas do diabetes tipo 1:</a:t>
            </a:r>
          </a:p>
          <a:p>
            <a:endParaRPr lang="pt-BR" dirty="0"/>
          </a:p>
          <a:p>
            <a:r>
              <a:rPr lang="pt-BR" dirty="0"/>
              <a:t>– vontade de urinar diversas vezes;</a:t>
            </a:r>
          </a:p>
          <a:p>
            <a:r>
              <a:rPr lang="pt-BR" dirty="0"/>
              <a:t>– fome frequente;</a:t>
            </a:r>
          </a:p>
          <a:p>
            <a:r>
              <a:rPr lang="pt-BR" dirty="0"/>
              <a:t>– sede constante;</a:t>
            </a:r>
          </a:p>
          <a:p>
            <a:r>
              <a:rPr lang="pt-BR" dirty="0"/>
              <a:t>– perda de peso;</a:t>
            </a:r>
          </a:p>
          <a:p>
            <a:r>
              <a:rPr lang="pt-BR" dirty="0"/>
              <a:t>– fraqueza;</a:t>
            </a:r>
          </a:p>
          <a:p>
            <a:r>
              <a:rPr lang="pt-BR" dirty="0"/>
              <a:t>– fadiga;</a:t>
            </a:r>
          </a:p>
          <a:p>
            <a:r>
              <a:rPr lang="pt-BR" dirty="0"/>
              <a:t>– nervosismo;</a:t>
            </a:r>
          </a:p>
          <a:p>
            <a:r>
              <a:rPr lang="pt-BR" dirty="0"/>
              <a:t>– mudanças de humor;</a:t>
            </a:r>
          </a:p>
          <a:p>
            <a:r>
              <a:rPr lang="pt-BR" dirty="0"/>
              <a:t>– náusea;</a:t>
            </a:r>
          </a:p>
          <a:p>
            <a:r>
              <a:rPr lang="pt-BR" dirty="0"/>
              <a:t>– vômito.</a:t>
            </a:r>
          </a:p>
        </p:txBody>
      </p:sp>
      <p:sp>
        <p:nvSpPr>
          <p:cNvPr id="4" name="Retângulo 3"/>
          <p:cNvSpPr/>
          <p:nvPr/>
        </p:nvSpPr>
        <p:spPr>
          <a:xfrm>
            <a:off x="4503312" y="381437"/>
            <a:ext cx="3945229" cy="2031325"/>
          </a:xfrm>
          <a:prstGeom prst="rect">
            <a:avLst/>
          </a:prstGeom>
        </p:spPr>
        <p:txBody>
          <a:bodyPr wrap="square">
            <a:spAutoFit/>
          </a:bodyPr>
          <a:lstStyle/>
          <a:p>
            <a:r>
              <a:rPr lang="pt-BR" dirty="0"/>
              <a:t>Principais sintomas do diabetes tipo 2:</a:t>
            </a:r>
          </a:p>
          <a:p>
            <a:endParaRPr lang="pt-BR" dirty="0"/>
          </a:p>
          <a:p>
            <a:r>
              <a:rPr lang="pt-BR" dirty="0"/>
              <a:t>– infecções frequentes;</a:t>
            </a:r>
          </a:p>
          <a:p>
            <a:r>
              <a:rPr lang="pt-BR" dirty="0"/>
              <a:t>– alteração visual (visão embaçada);</a:t>
            </a:r>
          </a:p>
          <a:p>
            <a:r>
              <a:rPr lang="pt-BR" dirty="0"/>
              <a:t>– dificuldade na cicatrização de feridas;</a:t>
            </a:r>
          </a:p>
          <a:p>
            <a:r>
              <a:rPr lang="pt-BR" dirty="0"/>
              <a:t>– formigamento nos pés;</a:t>
            </a:r>
          </a:p>
          <a:p>
            <a:r>
              <a:rPr lang="pt-BR" dirty="0"/>
              <a:t>– furúnculos.</a:t>
            </a:r>
          </a:p>
        </p:txBody>
      </p:sp>
      <p:sp>
        <p:nvSpPr>
          <p:cNvPr id="5" name="Retângulo 4"/>
          <p:cNvSpPr/>
          <p:nvPr/>
        </p:nvSpPr>
        <p:spPr>
          <a:xfrm>
            <a:off x="8401318" y="381437"/>
            <a:ext cx="3408609" cy="4247317"/>
          </a:xfrm>
          <a:prstGeom prst="rect">
            <a:avLst/>
          </a:prstGeom>
        </p:spPr>
        <p:txBody>
          <a:bodyPr wrap="square">
            <a:spAutoFit/>
          </a:bodyPr>
          <a:lstStyle/>
          <a:p>
            <a:r>
              <a:rPr lang="pt-BR" dirty="0"/>
              <a:t>Complicações:</a:t>
            </a:r>
          </a:p>
          <a:p>
            <a:endParaRPr lang="pt-BR" dirty="0"/>
          </a:p>
          <a:p>
            <a:pPr algn="ctr"/>
            <a:r>
              <a:rPr lang="pt-BR" dirty="0"/>
              <a:t>O tratamento correto do diabetes significa manter uma vida saudável, evitando diversas complicações que surgem em consequência do mau controle da glicemia. </a:t>
            </a:r>
            <a:endParaRPr lang="pt-BR" dirty="0" smtClean="0"/>
          </a:p>
          <a:p>
            <a:pPr algn="ctr"/>
            <a:r>
              <a:rPr lang="pt-BR" dirty="0" smtClean="0"/>
              <a:t>Altas </a:t>
            </a:r>
            <a:r>
              <a:rPr lang="pt-BR" dirty="0"/>
              <a:t>taxas de açúcar no sangue, por tempo prolongado, podem causar sérios danos à saúde: cegueira, insuficiência renal, ataque cardíaco, acidente vascular cerebral e amputação de membros inferiores.</a:t>
            </a:r>
          </a:p>
        </p:txBody>
      </p:sp>
      <p:sp>
        <p:nvSpPr>
          <p:cNvPr id="6" name="Retângulo 5"/>
          <p:cNvSpPr/>
          <p:nvPr/>
        </p:nvSpPr>
        <p:spPr>
          <a:xfrm>
            <a:off x="446468" y="4048954"/>
            <a:ext cx="7954850" cy="2031325"/>
          </a:xfrm>
          <a:prstGeom prst="rect">
            <a:avLst/>
          </a:prstGeom>
        </p:spPr>
        <p:txBody>
          <a:bodyPr wrap="square">
            <a:spAutoFit/>
          </a:bodyPr>
          <a:lstStyle/>
          <a:p>
            <a:r>
              <a:rPr lang="pt-BR" dirty="0"/>
              <a:t>Tratamento e prevenção:</a:t>
            </a:r>
          </a:p>
          <a:p>
            <a:endParaRPr lang="pt-BR" dirty="0"/>
          </a:p>
          <a:p>
            <a:r>
              <a:rPr lang="pt-BR" dirty="0"/>
              <a:t>Uma dieta saudável, atividade física e evitar o uso de tabaco podem prevenir ou retardar o diabetes tipo 2. </a:t>
            </a:r>
            <a:endParaRPr lang="pt-BR" dirty="0" smtClean="0"/>
          </a:p>
          <a:p>
            <a:endParaRPr lang="pt-BR" dirty="0" smtClean="0"/>
          </a:p>
          <a:p>
            <a:r>
              <a:rPr lang="pt-BR" dirty="0" smtClean="0"/>
              <a:t>Além </a:t>
            </a:r>
            <a:r>
              <a:rPr lang="pt-BR" dirty="0"/>
              <a:t>disso, a doença pode ser tratada e suas consequências evitadas ou retardadas com medicamentos, exames regulares e tratamento de complicações.</a:t>
            </a:r>
          </a:p>
        </p:txBody>
      </p:sp>
      <p:pic>
        <p:nvPicPr>
          <p:cNvPr id="7" name="Imagem 6"/>
          <p:cNvPicPr>
            <a:picLocks noChangeAspect="1"/>
          </p:cNvPicPr>
          <p:nvPr/>
        </p:nvPicPr>
        <p:blipFill>
          <a:blip r:embed="rId2"/>
          <a:stretch>
            <a:fillRect/>
          </a:stretch>
        </p:blipFill>
        <p:spPr>
          <a:xfrm>
            <a:off x="4644980" y="2401688"/>
            <a:ext cx="3490174" cy="1396069"/>
          </a:xfrm>
          <a:prstGeom prst="rect">
            <a:avLst/>
          </a:prstGeom>
        </p:spPr>
      </p:pic>
      <p:sp>
        <p:nvSpPr>
          <p:cNvPr id="8" name="CaixaDeTexto 7"/>
          <p:cNvSpPr txBox="1"/>
          <p:nvPr/>
        </p:nvSpPr>
        <p:spPr>
          <a:xfrm>
            <a:off x="4644980" y="4048954"/>
            <a:ext cx="3490174" cy="461665"/>
          </a:xfrm>
          <a:prstGeom prst="rect">
            <a:avLst/>
          </a:prstGeom>
          <a:noFill/>
        </p:spPr>
        <p:txBody>
          <a:bodyPr wrap="square" rtlCol="0">
            <a:spAutoFit/>
          </a:bodyPr>
          <a:lstStyle/>
          <a:p>
            <a:pPr algn="ctr"/>
            <a:r>
              <a:rPr lang="pt-BR" sz="1200" dirty="0" smtClean="0">
                <a:solidFill>
                  <a:srgbClr val="002060"/>
                </a:solidFill>
              </a:rPr>
              <a:t>Toda pessoa portadora de diabetes deve fazer o  exame de Glicemia Glicada a cada ano.</a:t>
            </a:r>
            <a:endParaRPr lang="pt-BR" sz="1200" dirty="0">
              <a:solidFill>
                <a:srgbClr val="002060"/>
              </a:solidFill>
            </a:endParaRPr>
          </a:p>
        </p:txBody>
      </p:sp>
      <p:pic>
        <p:nvPicPr>
          <p:cNvPr id="9" name="Imagem 8"/>
          <p:cNvPicPr>
            <a:picLocks noChangeAspect="1"/>
          </p:cNvPicPr>
          <p:nvPr/>
        </p:nvPicPr>
        <p:blipFill>
          <a:blip r:embed="rId3"/>
          <a:stretch>
            <a:fillRect/>
          </a:stretch>
        </p:blipFill>
        <p:spPr>
          <a:xfrm>
            <a:off x="8667482" y="4628754"/>
            <a:ext cx="1578991" cy="1578991"/>
          </a:xfrm>
          <a:prstGeom prst="rect">
            <a:avLst/>
          </a:prstGeom>
        </p:spPr>
      </p:pic>
    </p:spTree>
    <p:extLst>
      <p:ext uri="{BB962C8B-B14F-4D97-AF65-F5344CB8AC3E}">
        <p14:creationId xmlns:p14="http://schemas.microsoft.com/office/powerpoint/2010/main" val="3337568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02F4F623-0C4C-4FE1-B202-9C31887FC7EB}" type="slidenum">
              <a:rPr lang="pt-BR" smtClean="0"/>
              <a:t>23</a:t>
            </a:fld>
            <a:endParaRPr lang="pt-BR"/>
          </a:p>
        </p:txBody>
      </p:sp>
      <p:pic>
        <p:nvPicPr>
          <p:cNvPr id="3" name="Imagem 2"/>
          <p:cNvPicPr>
            <a:picLocks noChangeAspect="1"/>
          </p:cNvPicPr>
          <p:nvPr/>
        </p:nvPicPr>
        <p:blipFill>
          <a:blip r:embed="rId2"/>
          <a:stretch>
            <a:fillRect/>
          </a:stretch>
        </p:blipFill>
        <p:spPr>
          <a:xfrm>
            <a:off x="585451" y="159375"/>
            <a:ext cx="6408849" cy="6408849"/>
          </a:xfrm>
          <a:prstGeom prst="rect">
            <a:avLst/>
          </a:prstGeom>
        </p:spPr>
      </p:pic>
      <p:pic>
        <p:nvPicPr>
          <p:cNvPr id="5" name="Imagem 4"/>
          <p:cNvPicPr>
            <a:picLocks noChangeAspect="1"/>
          </p:cNvPicPr>
          <p:nvPr/>
        </p:nvPicPr>
        <p:blipFill rotWithShape="1">
          <a:blip r:embed="rId3"/>
          <a:srcRect l="5399" r="33685" b="11311"/>
          <a:stretch/>
        </p:blipFill>
        <p:spPr>
          <a:xfrm>
            <a:off x="7327444" y="159375"/>
            <a:ext cx="4401909" cy="6408849"/>
          </a:xfrm>
          <a:prstGeom prst="rect">
            <a:avLst/>
          </a:prstGeom>
        </p:spPr>
      </p:pic>
      <p:sp>
        <p:nvSpPr>
          <p:cNvPr id="6" name="CaixaDeTexto 5"/>
          <p:cNvSpPr txBox="1"/>
          <p:nvPr/>
        </p:nvSpPr>
        <p:spPr>
          <a:xfrm>
            <a:off x="8744755" y="2434106"/>
            <a:ext cx="1648496"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pt-BR" dirty="0" smtClean="0">
                <a:latin typeface="Comic Sans MS" panose="030F0702030302020204" pitchFamily="66" charset="0"/>
              </a:rPr>
              <a:t>A SUA UBS</a:t>
            </a:r>
            <a:endParaRPr lang="pt-BR" dirty="0">
              <a:latin typeface="Comic Sans MS" panose="030F0702030302020204" pitchFamily="66" charset="0"/>
            </a:endParaRPr>
          </a:p>
        </p:txBody>
      </p:sp>
    </p:spTree>
    <p:extLst>
      <p:ext uri="{BB962C8B-B14F-4D97-AF65-F5344CB8AC3E}">
        <p14:creationId xmlns:p14="http://schemas.microsoft.com/office/powerpoint/2010/main" val="3361177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10513" y="184880"/>
            <a:ext cx="6546761" cy="6647974"/>
          </a:xfrm>
          <a:prstGeom prst="rect">
            <a:avLst/>
          </a:prstGeom>
        </p:spPr>
        <p:txBody>
          <a:bodyPr wrap="square">
            <a:spAutoFit/>
          </a:bodyPr>
          <a:lstStyle/>
          <a:p>
            <a:r>
              <a:rPr lang="pt-BR" sz="2000" b="1" dirty="0" smtClean="0"/>
              <a:t>REFERÊNCIAS</a:t>
            </a:r>
          </a:p>
          <a:p>
            <a:r>
              <a:rPr lang="pt-BR" sz="2000" b="1" dirty="0" smtClean="0"/>
              <a:t>Fontes sobre o Diabetes:</a:t>
            </a:r>
          </a:p>
          <a:p>
            <a:endParaRPr lang="pt-BR" sz="800" b="1" dirty="0"/>
          </a:p>
          <a:p>
            <a:r>
              <a:rPr lang="pt-BR" sz="2000" b="1" dirty="0"/>
              <a:t>Associação Nacional de Atenção ao Diabetes</a:t>
            </a:r>
          </a:p>
          <a:p>
            <a:r>
              <a:rPr lang="pt-BR" sz="2000" b="1" dirty="0"/>
              <a:t>International Diabetes Federation</a:t>
            </a:r>
          </a:p>
          <a:p>
            <a:r>
              <a:rPr lang="pt-BR" sz="2000" b="1" dirty="0"/>
              <a:t>Organização das Nações Unidas (ONU)</a:t>
            </a:r>
          </a:p>
          <a:p>
            <a:r>
              <a:rPr lang="pt-BR" sz="2000" b="1" dirty="0"/>
              <a:t>Sociedade Brasileira de Diabetes</a:t>
            </a:r>
          </a:p>
          <a:p>
            <a:r>
              <a:rPr lang="pt-BR" sz="2000" b="1" dirty="0"/>
              <a:t>Sociedade Brasileira de Endocrinologia e Metabologia</a:t>
            </a:r>
          </a:p>
          <a:p>
            <a:endParaRPr lang="pt-BR" dirty="0" smtClean="0"/>
          </a:p>
          <a:p>
            <a:r>
              <a:rPr lang="pt-BR" b="1" dirty="0" smtClean="0"/>
              <a:t>Estimativa 2012: Incidência de câncer no Brasil [eletrônica]. </a:t>
            </a:r>
            <a:r>
              <a:rPr lang="pt-BR" dirty="0" smtClean="0"/>
              <a:t>Rio de Janeiro: Instituto Nacional de Câncer; 2010. Disponível em: http://www.inca.gov.br/estimativa </a:t>
            </a:r>
          </a:p>
          <a:p>
            <a:r>
              <a:rPr lang="pt-BR" b="1" dirty="0" smtClean="0"/>
              <a:t>Romero FR, Romero AW, Almeida RM, </a:t>
            </a:r>
            <a:r>
              <a:rPr lang="pt-BR" b="1" dirty="0" err="1" smtClean="0"/>
              <a:t>Tambara</a:t>
            </a:r>
            <a:r>
              <a:rPr lang="pt-BR" b="1" dirty="0" smtClean="0"/>
              <a:t> Filho R. </a:t>
            </a:r>
            <a:r>
              <a:rPr lang="pt-BR" dirty="0" smtClean="0"/>
              <a:t>A prevalência de câncer de próstata câncer no Brasil é maior em homens negros do que em homens brancos: revisão sistemática e meta-análise. </a:t>
            </a:r>
            <a:r>
              <a:rPr lang="pt-BR" dirty="0" err="1" smtClean="0"/>
              <a:t>Int</a:t>
            </a:r>
            <a:r>
              <a:rPr lang="pt-BR" dirty="0" smtClean="0"/>
              <a:t> Braz J </a:t>
            </a:r>
            <a:r>
              <a:rPr lang="pt-BR" dirty="0" err="1" smtClean="0"/>
              <a:t>Urol</a:t>
            </a:r>
            <a:r>
              <a:rPr lang="pt-BR" dirty="0" smtClean="0"/>
              <a:t> 2012; 38:440-7. Instituto Nacional de Câncer. Próstata. 2014. Disponível em: http://www2.inca.gov.br/wps/wcm/connect/tiposdecance</a:t>
            </a:r>
          </a:p>
          <a:p>
            <a:r>
              <a:rPr lang="pt-BR" dirty="0" smtClean="0"/>
              <a:t>r/site/home/</a:t>
            </a:r>
            <a:r>
              <a:rPr lang="pt-BR" dirty="0" err="1" smtClean="0"/>
              <a:t>prostata</a:t>
            </a:r>
            <a:r>
              <a:rPr lang="pt-BR" dirty="0" smtClean="0"/>
              <a:t>+/</a:t>
            </a:r>
            <a:r>
              <a:rPr lang="pt-BR" dirty="0" err="1" smtClean="0"/>
              <a:t>definicao</a:t>
            </a:r>
            <a:r>
              <a:rPr lang="pt-BR" dirty="0" smtClean="0"/>
              <a:t>. </a:t>
            </a:r>
          </a:p>
          <a:p>
            <a:r>
              <a:rPr lang="pt-BR" b="1" dirty="0" err="1" smtClean="0"/>
              <a:t>Srougi</a:t>
            </a:r>
            <a:r>
              <a:rPr lang="pt-BR" b="1" dirty="0" smtClean="0"/>
              <a:t> M, et al. Doenças da próstata. </a:t>
            </a:r>
            <a:r>
              <a:rPr lang="pt-BR" dirty="0" err="1" smtClean="0"/>
              <a:t>Rev</a:t>
            </a:r>
            <a:r>
              <a:rPr lang="pt-BR" dirty="0" smtClean="0"/>
              <a:t> </a:t>
            </a:r>
            <a:r>
              <a:rPr lang="pt-BR" dirty="0" err="1" smtClean="0"/>
              <a:t>Med</a:t>
            </a:r>
            <a:r>
              <a:rPr lang="pt-BR" dirty="0" smtClean="0"/>
              <a:t>, São Paulo.</a:t>
            </a:r>
          </a:p>
          <a:p>
            <a:r>
              <a:rPr lang="pt-BR" dirty="0" smtClean="0"/>
              <a:t>2008. Disponível em:</a:t>
            </a:r>
          </a:p>
          <a:p>
            <a:r>
              <a:rPr lang="pt-BR" dirty="0" smtClean="0"/>
              <a:t>www.revistas.usp.br/revistadc/article/download/59075/6</a:t>
            </a:r>
          </a:p>
          <a:p>
            <a:r>
              <a:rPr lang="pt-BR" dirty="0" smtClean="0"/>
              <a:t>2060.</a:t>
            </a:r>
          </a:p>
        </p:txBody>
      </p:sp>
      <p:sp>
        <p:nvSpPr>
          <p:cNvPr id="3" name="CaixaDeTexto 2"/>
          <p:cNvSpPr txBox="1"/>
          <p:nvPr/>
        </p:nvSpPr>
        <p:spPr>
          <a:xfrm>
            <a:off x="7508383" y="184880"/>
            <a:ext cx="4301543" cy="6463308"/>
          </a:xfrm>
          <a:prstGeom prst="rect">
            <a:avLst/>
          </a:prstGeom>
          <a:solidFill>
            <a:srgbClr val="CCCCFF"/>
          </a:solidFill>
        </p:spPr>
        <p:txBody>
          <a:bodyPr wrap="square" rtlCol="0">
            <a:spAutoFit/>
          </a:bodyPr>
          <a:lstStyle/>
          <a:p>
            <a:pPr algn="ctr"/>
            <a:r>
              <a:rPr lang="pt-BR" b="1" dirty="0" smtClean="0"/>
              <a:t>COLABORADORES</a:t>
            </a:r>
          </a:p>
          <a:p>
            <a:pPr algn="ctr"/>
            <a:endParaRPr lang="pt-BR" b="1" dirty="0" smtClean="0"/>
          </a:p>
          <a:p>
            <a:r>
              <a:rPr lang="pt-BR" b="1" dirty="0" smtClean="0"/>
              <a:t>BENEDITA NUNES SANTANA</a:t>
            </a:r>
          </a:p>
          <a:p>
            <a:r>
              <a:rPr lang="pt-BR" b="1" dirty="0" smtClean="0"/>
              <a:t>Diretora de Atenção à Saúde</a:t>
            </a:r>
          </a:p>
          <a:p>
            <a:r>
              <a:rPr lang="pt-BR" b="1" dirty="0" smtClean="0"/>
              <a:t>CLEIDE DE JESUS SOUZA</a:t>
            </a:r>
          </a:p>
          <a:p>
            <a:r>
              <a:rPr lang="pt-BR" b="1" dirty="0" smtClean="0"/>
              <a:t>Gerente de Atenção Básica do Programa Saúde na Hora</a:t>
            </a:r>
          </a:p>
          <a:p>
            <a:r>
              <a:rPr lang="pt-BR" b="1" dirty="0" smtClean="0"/>
              <a:t>ANA CAROLINA S. LOYOLA .A. DOS SANTOS</a:t>
            </a:r>
          </a:p>
          <a:p>
            <a:r>
              <a:rPr lang="pt-BR" b="1" dirty="0" smtClean="0"/>
              <a:t>Psicóloga </a:t>
            </a:r>
          </a:p>
          <a:p>
            <a:r>
              <a:rPr lang="pt-BR" b="1" dirty="0" smtClean="0"/>
              <a:t>NARA RONITA FARIA</a:t>
            </a:r>
          </a:p>
          <a:p>
            <a:r>
              <a:rPr lang="pt-BR" b="1" dirty="0" smtClean="0"/>
              <a:t>Coordenadora Academia Viva</a:t>
            </a:r>
          </a:p>
          <a:p>
            <a:r>
              <a:rPr lang="pt-BR" b="1" dirty="0" smtClean="0"/>
              <a:t>CAMILA CRISTINA DE ARAUJO TEIXEIRA</a:t>
            </a:r>
          </a:p>
          <a:p>
            <a:r>
              <a:rPr lang="pt-BR" b="1" dirty="0" smtClean="0"/>
              <a:t>Assistente Social</a:t>
            </a:r>
          </a:p>
          <a:p>
            <a:r>
              <a:rPr lang="pt-BR" b="1" dirty="0" smtClean="0"/>
              <a:t>EDNAMAR APARECIDA VIEIRA </a:t>
            </a:r>
          </a:p>
          <a:p>
            <a:r>
              <a:rPr lang="pt-BR" b="1" dirty="0" smtClean="0"/>
              <a:t>Sistematizadora</a:t>
            </a:r>
          </a:p>
          <a:p>
            <a:r>
              <a:rPr lang="pt-BR" b="1" dirty="0" smtClean="0"/>
              <a:t>VITOR BATISTA SOUZA</a:t>
            </a:r>
          </a:p>
          <a:p>
            <a:r>
              <a:rPr lang="pt-BR" b="1" dirty="0" smtClean="0"/>
              <a:t>Estagiário de Psicologia</a:t>
            </a:r>
          </a:p>
          <a:p>
            <a:r>
              <a:rPr lang="pt-BR" b="1" dirty="0" smtClean="0"/>
              <a:t>EDUARDO ENRICO MARIANO </a:t>
            </a:r>
          </a:p>
          <a:p>
            <a:r>
              <a:rPr lang="pt-BR" b="1" dirty="0" smtClean="0"/>
              <a:t>Coordenador do Programa Melhor em Casa</a:t>
            </a:r>
          </a:p>
          <a:p>
            <a:r>
              <a:rPr lang="pt-BR" b="1" dirty="0" smtClean="0"/>
              <a:t>RENATA DE FREIRAS VIANA</a:t>
            </a:r>
          </a:p>
          <a:p>
            <a:r>
              <a:rPr lang="pt-BR" b="1" dirty="0" smtClean="0"/>
              <a:t>Enfermeira do Programa Melhor em Casa</a:t>
            </a:r>
          </a:p>
          <a:p>
            <a:r>
              <a:rPr lang="pt-BR" b="1" dirty="0" smtClean="0"/>
              <a:t>ELOISA SOUZA LIMA</a:t>
            </a:r>
          </a:p>
          <a:p>
            <a:r>
              <a:rPr lang="pt-BR" b="1" dirty="0" smtClean="0"/>
              <a:t>Coordenadora Rede Saúde da Mulher</a:t>
            </a:r>
            <a:endParaRPr lang="pt-BR" b="1" dirty="0"/>
          </a:p>
        </p:txBody>
      </p:sp>
      <p:sp>
        <p:nvSpPr>
          <p:cNvPr id="4" name="Espaço Reservado para Número de Slide 3"/>
          <p:cNvSpPr>
            <a:spLocks noGrp="1"/>
          </p:cNvSpPr>
          <p:nvPr>
            <p:ph type="sldNum" sz="quarter" idx="12"/>
          </p:nvPr>
        </p:nvSpPr>
        <p:spPr/>
        <p:txBody>
          <a:bodyPr/>
          <a:lstStyle/>
          <a:p>
            <a:fld id="{02F4F623-0C4C-4FE1-B202-9C31887FC7EB}" type="slidenum">
              <a:rPr lang="pt-BR" smtClean="0"/>
              <a:t>24</a:t>
            </a:fld>
            <a:endParaRPr lang="pt-BR"/>
          </a:p>
        </p:txBody>
      </p:sp>
    </p:spTree>
    <p:extLst>
      <p:ext uri="{BB962C8B-B14F-4D97-AF65-F5344CB8AC3E}">
        <p14:creationId xmlns:p14="http://schemas.microsoft.com/office/powerpoint/2010/main" val="3584594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t="17306" b="16371"/>
          <a:stretch/>
        </p:blipFill>
        <p:spPr>
          <a:xfrm>
            <a:off x="0" y="0"/>
            <a:ext cx="12192000" cy="6858000"/>
          </a:xfrm>
          <a:prstGeom prst="rect">
            <a:avLst/>
          </a:prstGeom>
        </p:spPr>
      </p:pic>
      <p:sp>
        <p:nvSpPr>
          <p:cNvPr id="5" name="Retângulo 4"/>
          <p:cNvSpPr/>
          <p:nvPr/>
        </p:nvSpPr>
        <p:spPr>
          <a:xfrm>
            <a:off x="728017" y="5488220"/>
            <a:ext cx="10637949" cy="1200329"/>
          </a:xfrm>
          <a:prstGeom prst="rect">
            <a:avLst/>
          </a:prstGeom>
        </p:spPr>
        <p:txBody>
          <a:bodyPr wrap="square">
            <a:spAutoFit/>
          </a:bodyPr>
          <a:lstStyle/>
          <a:p>
            <a:r>
              <a:rPr lang="pt-BR" dirty="0" smtClean="0">
                <a:solidFill>
                  <a:schemeClr val="bg1"/>
                </a:solidFill>
              </a:rPr>
              <a:t>O movimento Dezembro Vermelho objetiva lutar contra o vírus HIV, a Aids e ainda, conscientizar a todos a respeito das Infecções Sexualmente Transmissíveis (IST), doenças causadas por vírus, bactérias ou outros microrganismos, transmitidas, principalmente, por meio do contato sexual (oral, vaginal, anal) sem o uso de preservativo masculino ou feminino, com uma pessoa que esteja infectada.</a:t>
            </a:r>
            <a:endParaRPr lang="pt-BR" dirty="0">
              <a:solidFill>
                <a:schemeClr val="bg1"/>
              </a:solidFill>
            </a:endParaRPr>
          </a:p>
        </p:txBody>
      </p:sp>
      <p:sp>
        <p:nvSpPr>
          <p:cNvPr id="6" name="CaixaDeTexto 5"/>
          <p:cNvSpPr txBox="1"/>
          <p:nvPr/>
        </p:nvSpPr>
        <p:spPr>
          <a:xfrm>
            <a:off x="7997780" y="6535385"/>
            <a:ext cx="3902299" cy="369332"/>
          </a:xfrm>
          <a:prstGeom prst="rect">
            <a:avLst/>
          </a:prstGeom>
          <a:noFill/>
        </p:spPr>
        <p:txBody>
          <a:bodyPr wrap="square" rtlCol="0">
            <a:spAutoFit/>
          </a:bodyPr>
          <a:lstStyle/>
          <a:p>
            <a:r>
              <a:rPr lang="pt-BR" dirty="0" smtClean="0">
                <a:solidFill>
                  <a:srgbClr val="FFC000"/>
                </a:solidFill>
              </a:rPr>
              <a:t>Foto : MARIA TEREZA ABRATE MELO</a:t>
            </a:r>
            <a:endParaRPr lang="pt-BR" dirty="0">
              <a:solidFill>
                <a:srgbClr val="FFC000"/>
              </a:solidFill>
            </a:endParaRPr>
          </a:p>
        </p:txBody>
      </p:sp>
      <p:sp>
        <p:nvSpPr>
          <p:cNvPr id="7" name="Espaço Reservado para Número de Slide 6"/>
          <p:cNvSpPr>
            <a:spLocks noGrp="1"/>
          </p:cNvSpPr>
          <p:nvPr>
            <p:ph type="sldNum" sz="quarter" idx="12"/>
          </p:nvPr>
        </p:nvSpPr>
        <p:spPr/>
        <p:txBody>
          <a:bodyPr/>
          <a:lstStyle/>
          <a:p>
            <a:fld id="{02F4F623-0C4C-4FE1-B202-9C31887FC7EB}" type="slidenum">
              <a:rPr lang="pt-BR" smtClean="0"/>
              <a:t>25</a:t>
            </a:fld>
            <a:endParaRPr lang="pt-BR"/>
          </a:p>
        </p:txBody>
      </p:sp>
      <p:pic>
        <p:nvPicPr>
          <p:cNvPr id="3" name="Imagem 2"/>
          <p:cNvPicPr>
            <a:picLocks noChangeAspect="1"/>
          </p:cNvPicPr>
          <p:nvPr/>
        </p:nvPicPr>
        <p:blipFill rotWithShape="1">
          <a:blip r:embed="rId3"/>
          <a:srcRect l="40128" t="28917" r="5889" b="38455"/>
          <a:stretch/>
        </p:blipFill>
        <p:spPr>
          <a:xfrm>
            <a:off x="728017" y="360609"/>
            <a:ext cx="4108361" cy="1519707"/>
          </a:xfrm>
          <a:prstGeom prst="rect">
            <a:avLst/>
          </a:prstGeom>
        </p:spPr>
      </p:pic>
    </p:spTree>
    <p:extLst>
      <p:ext uri="{BB962C8B-B14F-4D97-AF65-F5344CB8AC3E}">
        <p14:creationId xmlns:p14="http://schemas.microsoft.com/office/powerpoint/2010/main" val="1102190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482421" y="251406"/>
            <a:ext cx="3670006" cy="2079670"/>
          </a:xfrm>
          <a:prstGeom prst="rect">
            <a:avLst/>
          </a:prstGeom>
        </p:spPr>
      </p:pic>
      <p:sp>
        <p:nvSpPr>
          <p:cNvPr id="3" name="CaixaDeTexto 2"/>
          <p:cNvSpPr txBox="1"/>
          <p:nvPr/>
        </p:nvSpPr>
        <p:spPr>
          <a:xfrm>
            <a:off x="4636394" y="251406"/>
            <a:ext cx="6632619" cy="2154436"/>
          </a:xfrm>
          <a:prstGeom prst="rect">
            <a:avLst/>
          </a:prstGeom>
          <a:noFill/>
        </p:spPr>
        <p:txBody>
          <a:bodyPr wrap="square" rtlCol="0">
            <a:spAutoFit/>
          </a:bodyPr>
          <a:lstStyle/>
          <a:p>
            <a:r>
              <a:rPr lang="pt-BR" dirty="0" smtClean="0"/>
              <a:t>A Campanha Dezembro Vermelho foi instituída no Brasil pela Lei nº 13.504/2017 como forma de gerar mobilização nacional na luta contra o vírus HIV, a Aids e outras </a:t>
            </a:r>
            <a:r>
              <a:rPr lang="pt-BR" dirty="0" err="1" smtClean="0"/>
              <a:t>ISTs</a:t>
            </a:r>
            <a:r>
              <a:rPr lang="pt-BR" dirty="0" smtClean="0"/>
              <a:t> (Infecções Sexualmente Transmissíveis).</a:t>
            </a:r>
          </a:p>
          <a:p>
            <a:endParaRPr lang="pt-BR" sz="400" dirty="0" smtClean="0"/>
          </a:p>
          <a:p>
            <a:r>
              <a:rPr lang="pt-BR" dirty="0" smtClean="0"/>
              <a:t>A ação objetiva, ainda, chamar a atenção para a prevenção, a assistência e a proteção dos direitos das pessoas infectadas com o HIV.</a:t>
            </a:r>
          </a:p>
        </p:txBody>
      </p:sp>
      <p:sp>
        <p:nvSpPr>
          <p:cNvPr id="4" name="Retângulo 3"/>
          <p:cNvSpPr/>
          <p:nvPr/>
        </p:nvSpPr>
        <p:spPr>
          <a:xfrm>
            <a:off x="482421" y="2588654"/>
            <a:ext cx="10580531" cy="3877985"/>
          </a:xfrm>
          <a:prstGeom prst="rect">
            <a:avLst/>
          </a:prstGeom>
        </p:spPr>
        <p:txBody>
          <a:bodyPr wrap="square">
            <a:spAutoFit/>
          </a:bodyPr>
          <a:lstStyle/>
          <a:p>
            <a:r>
              <a:rPr lang="pt-BR" dirty="0" smtClean="0"/>
              <a:t>Constitui-se em um conjunto de atividades relacionadas ao enfrentamento ao HIV/Aids e às demais </a:t>
            </a:r>
            <a:r>
              <a:rPr lang="pt-BR" dirty="0" err="1" smtClean="0"/>
              <a:t>ISTs</a:t>
            </a:r>
            <a:r>
              <a:rPr lang="pt-BR" dirty="0" smtClean="0"/>
              <a:t>, em consonância com os princípios do Sistema Único de Saúde (SUS), de modo integrado em toda a administração pública, com entidades da sociedade civil organizada e organismos internacionais.</a:t>
            </a:r>
          </a:p>
          <a:p>
            <a:endParaRPr lang="pt-BR" sz="400" dirty="0" smtClean="0"/>
          </a:p>
          <a:p>
            <a:r>
              <a:rPr lang="pt-BR" dirty="0" smtClean="0"/>
              <a:t>No Brasil, 92% das pessoas em tratamento já atingiram o estágio de estarem indetectáveis, ou seja, estado em que a pessoa não transmite o vírus e consegue manter a qualidade de vida sem manifestar os sintomas da Aids.</a:t>
            </a:r>
          </a:p>
          <a:p>
            <a:endParaRPr lang="pt-BR" sz="400" dirty="0" smtClean="0"/>
          </a:p>
          <a:p>
            <a:r>
              <a:rPr lang="pt-BR" dirty="0" smtClean="0"/>
              <a:t>Essa conquista se deve ao fortalecimento das ações do Ministério da Saúde para ampliar a oferta do melhor tratamento disponível para o HIV, com a incorporação de medicamentos de primeira linha para tratar os pacientes.</a:t>
            </a:r>
          </a:p>
          <a:p>
            <a:endParaRPr lang="pt-BR" sz="400" dirty="0" smtClean="0"/>
          </a:p>
          <a:p>
            <a:r>
              <a:rPr lang="pt-BR" dirty="0" smtClean="0"/>
              <a:t>Além disso, o SUS coloca à disposição da população as estratégias e tecnologias mais avançadas para a prevenção da infecção pelo vírus, como a Profilaxia Pré-Exposição (</a:t>
            </a:r>
            <a:r>
              <a:rPr lang="pt-BR" dirty="0" err="1" smtClean="0"/>
              <a:t>PrEP</a:t>
            </a:r>
            <a:r>
              <a:rPr lang="pt-BR" dirty="0" smtClean="0"/>
              <a:t>) e a Profilaxia Pós Exposição (PEP); além de ampliar o acesso ao diagnóstico precoce e ações específicas para populações-chave para resposta ao HIV, como pessoas </a:t>
            </a:r>
            <a:r>
              <a:rPr lang="pt-BR" dirty="0" err="1" smtClean="0"/>
              <a:t>trans</a:t>
            </a:r>
            <a:r>
              <a:rPr lang="pt-BR" dirty="0" smtClean="0"/>
              <a:t>, gays, homens que fazem sexo com homens, trabalhadores do sexo, população privada de liberdade e usuários de álcool e outras substâncias.</a:t>
            </a:r>
            <a:endParaRPr lang="pt-BR" dirty="0"/>
          </a:p>
        </p:txBody>
      </p:sp>
      <p:sp>
        <p:nvSpPr>
          <p:cNvPr id="5" name="Espaço Reservado para Número de Slide 4"/>
          <p:cNvSpPr>
            <a:spLocks noGrp="1"/>
          </p:cNvSpPr>
          <p:nvPr>
            <p:ph type="sldNum" sz="quarter" idx="12"/>
          </p:nvPr>
        </p:nvSpPr>
        <p:spPr/>
        <p:txBody>
          <a:bodyPr/>
          <a:lstStyle/>
          <a:p>
            <a:fld id="{02F4F623-0C4C-4FE1-B202-9C31887FC7EB}" type="slidenum">
              <a:rPr lang="pt-BR" smtClean="0"/>
              <a:t>26</a:t>
            </a:fld>
            <a:endParaRPr lang="pt-BR"/>
          </a:p>
        </p:txBody>
      </p:sp>
    </p:spTree>
    <p:extLst>
      <p:ext uri="{BB962C8B-B14F-4D97-AF65-F5344CB8AC3E}">
        <p14:creationId xmlns:p14="http://schemas.microsoft.com/office/powerpoint/2010/main" val="3399138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56823" y="277994"/>
            <a:ext cx="10637949" cy="6370975"/>
          </a:xfrm>
          <a:prstGeom prst="rect">
            <a:avLst/>
          </a:prstGeom>
        </p:spPr>
        <p:txBody>
          <a:bodyPr wrap="square">
            <a:spAutoFit/>
          </a:bodyPr>
          <a:lstStyle/>
          <a:p>
            <a:r>
              <a:rPr lang="pt-BR" sz="2400" dirty="0" smtClean="0"/>
              <a:t>Prevenção:</a:t>
            </a:r>
          </a:p>
          <a:p>
            <a:endParaRPr lang="pt-BR" sz="2400" dirty="0" smtClean="0"/>
          </a:p>
          <a:p>
            <a:r>
              <a:rPr lang="pt-BR" sz="2400" dirty="0" smtClean="0"/>
              <a:t>É importante observar o próprio corpo durante a higiene pessoal – isso pode ajudar a identificar uma IST no estágio inicial – e procurar o serviço de saúde ao perceber qualquer sinal ou sintoma.</a:t>
            </a:r>
          </a:p>
          <a:p>
            <a:endParaRPr lang="pt-BR" sz="2400" dirty="0" smtClean="0"/>
          </a:p>
          <a:p>
            <a:r>
              <a:rPr lang="pt-BR" sz="2400" dirty="0" smtClean="0"/>
              <a:t>O uso do preservativo, masculino ou feminino, em todas as relações sexuais (orais, anais e vaginais) é o método mais eficaz para evitar a transmissão das Infecções Sexualmente Transmissíveis (</a:t>
            </a:r>
            <a:r>
              <a:rPr lang="pt-BR" sz="2400" dirty="0" err="1" smtClean="0"/>
              <a:t>ISTs</a:t>
            </a:r>
            <a:r>
              <a:rPr lang="pt-BR" sz="2400" dirty="0" smtClean="0"/>
              <a:t>), do HIV/Aids e das hepatites virais B e C.</a:t>
            </a:r>
          </a:p>
          <a:p>
            <a:endParaRPr lang="pt-BR" sz="2400" dirty="0" smtClean="0"/>
          </a:p>
          <a:p>
            <a:r>
              <a:rPr lang="pt-BR" sz="2400" dirty="0" smtClean="0"/>
              <a:t>Existem vários métodos anticoncepcionais, no entanto, o único que pode evitar a gravidez e também prevenir as </a:t>
            </a:r>
            <a:r>
              <a:rPr lang="pt-BR" sz="2400" dirty="0" err="1" smtClean="0"/>
              <a:t>ISTs</a:t>
            </a:r>
            <a:r>
              <a:rPr lang="pt-BR" sz="2400" dirty="0" smtClean="0"/>
              <a:t> é a camisinha (masculina ou feminina). Orienta-se que, sempre que possível, realizar a dupla proteção: uso da camisinha e de outro método anticonceptivo de escolha.</a:t>
            </a:r>
          </a:p>
          <a:p>
            <a:endParaRPr lang="pt-BR" sz="2400" dirty="0" smtClean="0"/>
          </a:p>
          <a:p>
            <a:r>
              <a:rPr lang="pt-BR" sz="2400" dirty="0" smtClean="0"/>
              <a:t>As unidades de saúde do SUS disponibilizam gratuitamente preservativos masculinos e femininos.</a:t>
            </a:r>
            <a:endParaRPr lang="pt-BR" sz="2400" dirty="0"/>
          </a:p>
        </p:txBody>
      </p:sp>
      <p:sp>
        <p:nvSpPr>
          <p:cNvPr id="3" name="Espaço Reservado para Número de Slide 2"/>
          <p:cNvSpPr>
            <a:spLocks noGrp="1"/>
          </p:cNvSpPr>
          <p:nvPr>
            <p:ph type="sldNum" sz="quarter" idx="12"/>
          </p:nvPr>
        </p:nvSpPr>
        <p:spPr/>
        <p:txBody>
          <a:bodyPr/>
          <a:lstStyle/>
          <a:p>
            <a:fld id="{02F4F623-0C4C-4FE1-B202-9C31887FC7EB}" type="slidenum">
              <a:rPr lang="pt-BR" smtClean="0"/>
              <a:t>27</a:t>
            </a:fld>
            <a:endParaRPr lang="pt-BR"/>
          </a:p>
        </p:txBody>
      </p:sp>
    </p:spTree>
    <p:extLst>
      <p:ext uri="{BB962C8B-B14F-4D97-AF65-F5344CB8AC3E}">
        <p14:creationId xmlns:p14="http://schemas.microsoft.com/office/powerpoint/2010/main" val="3219471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79549" y="335846"/>
            <a:ext cx="10959921" cy="6555641"/>
          </a:xfrm>
          <a:prstGeom prst="rect">
            <a:avLst/>
          </a:prstGeom>
        </p:spPr>
        <p:txBody>
          <a:bodyPr wrap="square">
            <a:spAutoFit/>
          </a:bodyPr>
          <a:lstStyle/>
          <a:p>
            <a:r>
              <a:rPr lang="pt-BR" sz="2400" dirty="0" smtClean="0"/>
              <a:t>Importância do Sexo Seguro:</a:t>
            </a:r>
          </a:p>
          <a:p>
            <a:endParaRPr lang="pt-BR" sz="2400" dirty="0" smtClean="0"/>
          </a:p>
          <a:p>
            <a:r>
              <a:rPr lang="pt-BR" sz="2400" dirty="0" smtClean="0"/>
              <a:t>Geralmente, o termo “sexo seguro” é associado ao uso exclusivo de preservativos. Por mais que essa seja uma estratégia fundamental a ser sempre estimulada, possui limitações. Assim, outras medidas de prevenção são importantes e complementares para uma prática sexual segura, como as apresentadas a seguir:</a:t>
            </a:r>
          </a:p>
          <a:p>
            <a:endParaRPr lang="pt-BR" sz="2400" dirty="0" smtClean="0"/>
          </a:p>
          <a:p>
            <a:r>
              <a:rPr lang="pt-BR" sz="2400" dirty="0" smtClean="0"/>
              <a:t>– Usar preservativos;</a:t>
            </a:r>
          </a:p>
          <a:p>
            <a:r>
              <a:rPr lang="pt-BR" sz="2400" dirty="0" smtClean="0"/>
              <a:t>– Imunizar-se para hepatite A (HAV), hepatite B (HBV) e HPV;</a:t>
            </a:r>
          </a:p>
          <a:p>
            <a:r>
              <a:rPr lang="pt-BR" sz="2400" dirty="0" smtClean="0"/>
              <a:t>– Discutir com a parceria sobre a testagem para HIV e outras </a:t>
            </a:r>
            <a:r>
              <a:rPr lang="pt-BR" sz="2400" dirty="0" err="1" smtClean="0"/>
              <a:t>ISTs</a:t>
            </a:r>
            <a:r>
              <a:rPr lang="pt-BR" sz="2400" dirty="0" smtClean="0"/>
              <a:t>;</a:t>
            </a:r>
          </a:p>
          <a:p>
            <a:r>
              <a:rPr lang="pt-BR" sz="2400" dirty="0" smtClean="0"/>
              <a:t>– Testar-se regularmente para HIV e outras </a:t>
            </a:r>
            <a:r>
              <a:rPr lang="pt-BR" sz="2400" dirty="0" err="1" smtClean="0"/>
              <a:t>ISTs</a:t>
            </a:r>
            <a:r>
              <a:rPr lang="pt-BR" sz="2400" dirty="0" smtClean="0"/>
              <a:t>;</a:t>
            </a:r>
          </a:p>
          <a:p>
            <a:r>
              <a:rPr lang="pt-BR" sz="2400" dirty="0" smtClean="0"/>
              <a:t>– Tratar todas as pessoas vivendo com HIV;</a:t>
            </a:r>
          </a:p>
          <a:p>
            <a:r>
              <a:rPr lang="pt-BR" sz="2400" dirty="0" smtClean="0"/>
              <a:t>– Realizar exame preventivo de câncer de colo do útero (</a:t>
            </a:r>
            <a:r>
              <a:rPr lang="pt-BR" sz="2400" dirty="0" err="1" smtClean="0"/>
              <a:t>colpocitologia</a:t>
            </a:r>
            <a:r>
              <a:rPr lang="pt-BR" sz="2400" dirty="0" smtClean="0"/>
              <a:t> oncótica);</a:t>
            </a:r>
          </a:p>
          <a:p>
            <a:r>
              <a:rPr lang="pt-BR" sz="2400" dirty="0" smtClean="0"/>
              <a:t>– Realizar Profilaxia Pré-Exposição (</a:t>
            </a:r>
            <a:r>
              <a:rPr lang="pt-BR" sz="2400" dirty="0" err="1" smtClean="0"/>
              <a:t>PrEP</a:t>
            </a:r>
            <a:r>
              <a:rPr lang="pt-BR" sz="2400" dirty="0" smtClean="0"/>
              <a:t>), quando indicado;</a:t>
            </a:r>
          </a:p>
          <a:p>
            <a:r>
              <a:rPr lang="pt-BR" sz="2400" dirty="0" smtClean="0"/>
              <a:t>– Realizar Profilaxia Pós-Exposição (PEP), quando indicado;</a:t>
            </a:r>
          </a:p>
          <a:p>
            <a:r>
              <a:rPr lang="pt-BR" sz="2400" dirty="0" smtClean="0"/>
              <a:t>– Conhecer e ter acesso à anticoncepção e concepção.</a:t>
            </a:r>
          </a:p>
          <a:p>
            <a:endParaRPr lang="pt-BR" dirty="0" smtClean="0"/>
          </a:p>
          <a:p>
            <a:r>
              <a:rPr lang="pt-BR" dirty="0" smtClean="0"/>
              <a:t> </a:t>
            </a:r>
            <a:endParaRPr lang="pt-BR" dirty="0"/>
          </a:p>
        </p:txBody>
      </p:sp>
      <p:sp>
        <p:nvSpPr>
          <p:cNvPr id="3" name="Espaço Reservado para Número de Slide 2"/>
          <p:cNvSpPr>
            <a:spLocks noGrp="1"/>
          </p:cNvSpPr>
          <p:nvPr>
            <p:ph type="sldNum" sz="quarter" idx="12"/>
          </p:nvPr>
        </p:nvSpPr>
        <p:spPr/>
        <p:txBody>
          <a:bodyPr/>
          <a:lstStyle/>
          <a:p>
            <a:fld id="{02F4F623-0C4C-4FE1-B202-9C31887FC7EB}" type="slidenum">
              <a:rPr lang="pt-BR" smtClean="0"/>
              <a:t>28</a:t>
            </a:fld>
            <a:endParaRPr lang="pt-BR"/>
          </a:p>
        </p:txBody>
      </p:sp>
    </p:spTree>
    <p:extLst>
      <p:ext uri="{BB962C8B-B14F-4D97-AF65-F5344CB8AC3E}">
        <p14:creationId xmlns:p14="http://schemas.microsoft.com/office/powerpoint/2010/main" val="780120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26051" y="433432"/>
            <a:ext cx="5387662" cy="6186309"/>
          </a:xfrm>
          <a:prstGeom prst="rect">
            <a:avLst/>
          </a:prstGeom>
        </p:spPr>
        <p:txBody>
          <a:bodyPr wrap="square">
            <a:spAutoFit/>
          </a:bodyPr>
          <a:lstStyle/>
          <a:p>
            <a:r>
              <a:rPr lang="pt-BR" dirty="0" smtClean="0"/>
              <a:t>COLABORADORES</a:t>
            </a:r>
          </a:p>
          <a:p>
            <a:endParaRPr lang="pt-BR" dirty="0" smtClean="0"/>
          </a:p>
          <a:p>
            <a:r>
              <a:rPr lang="pt-BR" dirty="0" smtClean="0"/>
              <a:t>BENEDITA NUNES SANTANA</a:t>
            </a:r>
          </a:p>
          <a:p>
            <a:r>
              <a:rPr lang="pt-BR" dirty="0" smtClean="0"/>
              <a:t>Diretora de Atenção à Saúde</a:t>
            </a:r>
          </a:p>
          <a:p>
            <a:r>
              <a:rPr lang="pt-BR" dirty="0" smtClean="0"/>
              <a:t>CLEIDE DE JESUS SOUZA</a:t>
            </a:r>
          </a:p>
          <a:p>
            <a:r>
              <a:rPr lang="pt-BR" dirty="0" smtClean="0"/>
              <a:t>Gerente de Atenção Básica do Programa Saúde na Hora</a:t>
            </a:r>
          </a:p>
          <a:p>
            <a:r>
              <a:rPr lang="pt-BR" dirty="0" smtClean="0"/>
              <a:t>ANA CAROLINA S. LOYOLA .A. DOS SANTOS</a:t>
            </a:r>
          </a:p>
          <a:p>
            <a:r>
              <a:rPr lang="pt-BR" dirty="0" smtClean="0"/>
              <a:t>Psicóloga </a:t>
            </a:r>
          </a:p>
          <a:p>
            <a:r>
              <a:rPr lang="pt-BR" dirty="0" smtClean="0"/>
              <a:t>RENATA MARIA TOSCANO LOBATO</a:t>
            </a:r>
          </a:p>
          <a:p>
            <a:r>
              <a:rPr lang="pt-BR" dirty="0" smtClean="0"/>
              <a:t>Diretora de Vigilância em Saúde</a:t>
            </a:r>
          </a:p>
          <a:p>
            <a:r>
              <a:rPr lang="pt-BR" dirty="0" smtClean="0"/>
              <a:t>CAMILA CRISTINA DE ARAUJO TEIXEIRA</a:t>
            </a:r>
          </a:p>
          <a:p>
            <a:r>
              <a:rPr lang="pt-BR" dirty="0" smtClean="0"/>
              <a:t>Assistente Social</a:t>
            </a:r>
          </a:p>
          <a:p>
            <a:r>
              <a:rPr lang="pt-BR" dirty="0" smtClean="0"/>
              <a:t>EDNAMAR APARECIDA VIEIRA </a:t>
            </a:r>
          </a:p>
          <a:p>
            <a:r>
              <a:rPr lang="pt-BR" dirty="0" smtClean="0"/>
              <a:t>Sistematizadora</a:t>
            </a:r>
          </a:p>
          <a:p>
            <a:r>
              <a:rPr lang="pt-BR" dirty="0" smtClean="0"/>
              <a:t>VITOR BATISTA SOUZA</a:t>
            </a:r>
          </a:p>
          <a:p>
            <a:r>
              <a:rPr lang="pt-BR" dirty="0" smtClean="0"/>
              <a:t>Estagiário de Psicologia</a:t>
            </a:r>
          </a:p>
          <a:p>
            <a:r>
              <a:rPr lang="pt-BR" dirty="0" smtClean="0"/>
              <a:t>FRANCISCA MARIA FERREIRA LEITE  </a:t>
            </a:r>
          </a:p>
          <a:p>
            <a:r>
              <a:rPr lang="pt-BR" dirty="0" smtClean="0"/>
              <a:t>Coordenadora da Vigilância Epidemiológica</a:t>
            </a:r>
          </a:p>
          <a:p>
            <a:r>
              <a:rPr lang="pt-BR" dirty="0" smtClean="0"/>
              <a:t>RENATA DE FREIRAS VIANA</a:t>
            </a:r>
          </a:p>
          <a:p>
            <a:r>
              <a:rPr lang="pt-BR" dirty="0" smtClean="0"/>
              <a:t>Enfermeira do Programa Melhor em Casa</a:t>
            </a:r>
          </a:p>
          <a:p>
            <a:r>
              <a:rPr lang="pt-BR" dirty="0" smtClean="0"/>
              <a:t>ELOISA SOUZA LIMA</a:t>
            </a:r>
          </a:p>
          <a:p>
            <a:r>
              <a:rPr lang="pt-BR" dirty="0" smtClean="0"/>
              <a:t>Coordenadora Rede Saúde da Mulher</a:t>
            </a:r>
            <a:endParaRPr lang="pt-BR" dirty="0"/>
          </a:p>
        </p:txBody>
      </p:sp>
      <p:sp>
        <p:nvSpPr>
          <p:cNvPr id="3" name="Retângulo 2"/>
          <p:cNvSpPr/>
          <p:nvPr/>
        </p:nvSpPr>
        <p:spPr>
          <a:xfrm>
            <a:off x="652530" y="310088"/>
            <a:ext cx="4099774" cy="1477328"/>
          </a:xfrm>
          <a:prstGeom prst="rect">
            <a:avLst/>
          </a:prstGeom>
        </p:spPr>
        <p:txBody>
          <a:bodyPr wrap="square">
            <a:spAutoFit/>
          </a:bodyPr>
          <a:lstStyle/>
          <a:p>
            <a:r>
              <a:rPr lang="pt-BR" dirty="0" smtClean="0"/>
              <a:t>FONTES:</a:t>
            </a:r>
          </a:p>
          <a:p>
            <a:endParaRPr lang="pt-BR" dirty="0" smtClean="0"/>
          </a:p>
          <a:p>
            <a:pPr algn="ctr"/>
            <a:r>
              <a:rPr lang="pt-BR" dirty="0" smtClean="0"/>
              <a:t>Correio dos Municípios (Alagoas)</a:t>
            </a:r>
          </a:p>
          <a:p>
            <a:pPr algn="ctr"/>
            <a:r>
              <a:rPr lang="pt-BR" dirty="0" smtClean="0"/>
              <a:t>Governo do Estado de São Paulo</a:t>
            </a:r>
          </a:p>
          <a:p>
            <a:pPr algn="ctr"/>
            <a:r>
              <a:rPr lang="pt-BR" dirty="0" smtClean="0"/>
              <a:t>Ministério da Saúde</a:t>
            </a:r>
            <a:endParaRPr lang="pt-BR" dirty="0"/>
          </a:p>
        </p:txBody>
      </p:sp>
      <p:pic>
        <p:nvPicPr>
          <p:cNvPr id="4" name="Imagem 3"/>
          <p:cNvPicPr>
            <a:picLocks noChangeAspect="1"/>
          </p:cNvPicPr>
          <p:nvPr/>
        </p:nvPicPr>
        <p:blipFill>
          <a:blip r:embed="rId2"/>
          <a:stretch>
            <a:fillRect/>
          </a:stretch>
        </p:blipFill>
        <p:spPr>
          <a:xfrm>
            <a:off x="652530" y="2040697"/>
            <a:ext cx="4856544" cy="2428272"/>
          </a:xfrm>
          <a:prstGeom prst="rect">
            <a:avLst/>
          </a:prstGeom>
        </p:spPr>
      </p:pic>
      <p:pic>
        <p:nvPicPr>
          <p:cNvPr id="5" name="Imagem 4"/>
          <p:cNvPicPr>
            <a:picLocks noChangeAspect="1"/>
          </p:cNvPicPr>
          <p:nvPr/>
        </p:nvPicPr>
        <p:blipFill rotWithShape="1">
          <a:blip r:embed="rId3"/>
          <a:srcRect t="19953" b="19634"/>
          <a:stretch/>
        </p:blipFill>
        <p:spPr>
          <a:xfrm>
            <a:off x="652530" y="4816699"/>
            <a:ext cx="4876558" cy="1803042"/>
          </a:xfrm>
          <a:prstGeom prst="rect">
            <a:avLst/>
          </a:prstGeom>
        </p:spPr>
      </p:pic>
      <p:sp>
        <p:nvSpPr>
          <p:cNvPr id="6" name="Espaço Reservado para Número de Slide 5"/>
          <p:cNvSpPr>
            <a:spLocks noGrp="1"/>
          </p:cNvSpPr>
          <p:nvPr>
            <p:ph type="sldNum" sz="quarter" idx="12"/>
          </p:nvPr>
        </p:nvSpPr>
        <p:spPr/>
        <p:txBody>
          <a:bodyPr/>
          <a:lstStyle/>
          <a:p>
            <a:fld id="{02F4F623-0C4C-4FE1-B202-9C31887FC7EB}" type="slidenum">
              <a:rPr lang="pt-BR" smtClean="0"/>
              <a:t>29</a:t>
            </a:fld>
            <a:endParaRPr lang="pt-BR"/>
          </a:p>
        </p:txBody>
      </p:sp>
    </p:spTree>
    <p:extLst>
      <p:ext uri="{BB962C8B-B14F-4D97-AF65-F5344CB8AC3E}">
        <p14:creationId xmlns:p14="http://schemas.microsoft.com/office/powerpoint/2010/main" val="2485390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96214" y="200101"/>
            <a:ext cx="11153104" cy="6186309"/>
          </a:xfrm>
          <a:prstGeom prst="rect">
            <a:avLst/>
          </a:prstGeom>
        </p:spPr>
        <p:txBody>
          <a:bodyPr wrap="square">
            <a:spAutoFit/>
          </a:bodyPr>
          <a:lstStyle/>
          <a:p>
            <a:r>
              <a:rPr lang="pt-BR" dirty="0" smtClean="0"/>
              <a:t>Buscando sensibilizar a população, a Secretaria Municipal de Saúde emitiu um alerta, preocupada com os altos e ascendentes números na estatística de suicídios e tentativas de atentados contra a própria vida em Sacramento.</a:t>
            </a:r>
          </a:p>
          <a:p>
            <a:endParaRPr lang="pt-BR" dirty="0" smtClean="0"/>
          </a:p>
          <a:p>
            <a:r>
              <a:rPr lang="pt-BR" b="1" dirty="0" smtClean="0">
                <a:solidFill>
                  <a:srgbClr val="FF0000"/>
                </a:solidFill>
              </a:rPr>
              <a:t>O setor de epidemiologia, coordenado pela enfermeira Francisca Maria Ferreira Leite, registrou nos últimos 3 anos, 10 suicídios sendo:</a:t>
            </a:r>
          </a:p>
          <a:p>
            <a:pPr marL="285750" indent="-285750">
              <a:buFont typeface="Wingdings" panose="05000000000000000000" pitchFamily="2" charset="2"/>
              <a:buChar char="ü"/>
            </a:pPr>
            <a:r>
              <a:rPr lang="pt-BR" b="1" dirty="0" smtClean="0">
                <a:solidFill>
                  <a:srgbClr val="FF0000"/>
                </a:solidFill>
              </a:rPr>
              <a:t> 5 em 2019, </a:t>
            </a:r>
          </a:p>
          <a:p>
            <a:pPr marL="285750" indent="-285750">
              <a:buFont typeface="Wingdings" panose="05000000000000000000" pitchFamily="2" charset="2"/>
              <a:buChar char="ü"/>
            </a:pPr>
            <a:r>
              <a:rPr lang="pt-BR" b="1" dirty="0" smtClean="0">
                <a:solidFill>
                  <a:srgbClr val="FF0000"/>
                </a:solidFill>
              </a:rPr>
              <a:t>1 em 2020 e </a:t>
            </a:r>
          </a:p>
          <a:p>
            <a:pPr marL="285750" indent="-285750">
              <a:buFont typeface="Wingdings" panose="05000000000000000000" pitchFamily="2" charset="2"/>
              <a:buChar char="ü"/>
            </a:pPr>
            <a:r>
              <a:rPr lang="pt-BR" b="1" dirty="0" smtClean="0">
                <a:solidFill>
                  <a:srgbClr val="FF0000"/>
                </a:solidFill>
              </a:rPr>
              <a:t>4 somente nos oito meses iniciais de 2021. </a:t>
            </a:r>
          </a:p>
          <a:p>
            <a:endParaRPr lang="pt-BR" b="1" dirty="0">
              <a:solidFill>
                <a:srgbClr val="FF0000"/>
              </a:solidFill>
            </a:endParaRPr>
          </a:p>
          <a:p>
            <a:r>
              <a:rPr lang="pt-BR" b="1" dirty="0" smtClean="0">
                <a:solidFill>
                  <a:srgbClr val="FF0000"/>
                </a:solidFill>
              </a:rPr>
              <a:t>Outro dado muito alarmante refere-se ao número de tentativas de suicídio nos últimos 5 anos sendo:</a:t>
            </a:r>
          </a:p>
          <a:p>
            <a:pPr marL="285750" indent="-285750">
              <a:buFont typeface="Wingdings" panose="05000000000000000000" pitchFamily="2" charset="2"/>
              <a:buChar char="ü"/>
            </a:pPr>
            <a:r>
              <a:rPr lang="pt-BR" b="1" dirty="0" smtClean="0">
                <a:solidFill>
                  <a:srgbClr val="FF0000"/>
                </a:solidFill>
              </a:rPr>
              <a:t> 5 em 2017; </a:t>
            </a:r>
          </a:p>
          <a:p>
            <a:pPr marL="285750" indent="-285750">
              <a:buFont typeface="Wingdings" panose="05000000000000000000" pitchFamily="2" charset="2"/>
              <a:buChar char="ü"/>
            </a:pPr>
            <a:r>
              <a:rPr lang="pt-BR" b="1" dirty="0" smtClean="0">
                <a:solidFill>
                  <a:srgbClr val="FF0000"/>
                </a:solidFill>
              </a:rPr>
              <a:t>14 em 2018; </a:t>
            </a:r>
          </a:p>
          <a:p>
            <a:pPr marL="285750" indent="-285750">
              <a:buFont typeface="Wingdings" panose="05000000000000000000" pitchFamily="2" charset="2"/>
              <a:buChar char="ü"/>
            </a:pPr>
            <a:r>
              <a:rPr lang="pt-BR" b="1" dirty="0" smtClean="0">
                <a:solidFill>
                  <a:srgbClr val="FF0000"/>
                </a:solidFill>
              </a:rPr>
              <a:t>48 em 2019; </a:t>
            </a:r>
          </a:p>
          <a:p>
            <a:pPr marL="285750" indent="-285750">
              <a:buFont typeface="Wingdings" panose="05000000000000000000" pitchFamily="2" charset="2"/>
              <a:buChar char="ü"/>
            </a:pPr>
            <a:r>
              <a:rPr lang="pt-BR" b="1" dirty="0" smtClean="0">
                <a:solidFill>
                  <a:srgbClr val="FF0000"/>
                </a:solidFill>
              </a:rPr>
              <a:t>50 em 2020 e </a:t>
            </a:r>
          </a:p>
          <a:p>
            <a:pPr marL="285750" indent="-285750">
              <a:buFont typeface="Wingdings" panose="05000000000000000000" pitchFamily="2" charset="2"/>
              <a:buChar char="ü"/>
            </a:pPr>
            <a:r>
              <a:rPr lang="pt-BR" b="1" dirty="0" smtClean="0">
                <a:solidFill>
                  <a:srgbClr val="FF0000"/>
                </a:solidFill>
              </a:rPr>
              <a:t>26 nos primeiros oito meses de 2021.</a:t>
            </a:r>
          </a:p>
          <a:p>
            <a:endParaRPr lang="pt-BR" dirty="0" smtClean="0"/>
          </a:p>
          <a:p>
            <a:r>
              <a:rPr lang="pt-BR" dirty="0" smtClean="0"/>
              <a:t>O contexto da pandemia de Covid-19 vem sendo apontado por diversos países e organizações científicas como um alerta para um aumento ainda maior nas ocorrências de suicídio e automutilação, devido ao agravo de riscos psicossociais, medo do contágio, ansiedade, isolamento social, luto e stress das tensões relativas à infecção. </a:t>
            </a:r>
          </a:p>
          <a:p>
            <a:endParaRPr lang="pt-BR" dirty="0"/>
          </a:p>
          <a:p>
            <a:r>
              <a:rPr lang="pt-BR" dirty="0" smtClean="0"/>
              <a:t>O momento e seu impacto na sociedade são mundialmente estudados, especialmente no âmbito da saúde, educação, economia e em demais questões sociais.</a:t>
            </a:r>
          </a:p>
        </p:txBody>
      </p:sp>
      <p:sp>
        <p:nvSpPr>
          <p:cNvPr id="3" name="Espaço Reservado para Número de Slide 2"/>
          <p:cNvSpPr>
            <a:spLocks noGrp="1"/>
          </p:cNvSpPr>
          <p:nvPr>
            <p:ph type="sldNum" sz="quarter" idx="12"/>
          </p:nvPr>
        </p:nvSpPr>
        <p:spPr/>
        <p:txBody>
          <a:bodyPr/>
          <a:lstStyle/>
          <a:p>
            <a:fld id="{02F4F623-0C4C-4FE1-B202-9C31887FC7EB}" type="slidenum">
              <a:rPr lang="pt-BR" smtClean="0"/>
              <a:t>3</a:t>
            </a:fld>
            <a:endParaRPr lang="pt-BR"/>
          </a:p>
        </p:txBody>
      </p:sp>
    </p:spTree>
    <p:extLst>
      <p:ext uri="{BB962C8B-B14F-4D97-AF65-F5344CB8AC3E}">
        <p14:creationId xmlns:p14="http://schemas.microsoft.com/office/powerpoint/2010/main" val="2137549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02F4F623-0C4C-4FE1-B202-9C31887FC7EB}" type="slidenum">
              <a:rPr lang="pt-BR" smtClean="0"/>
              <a:t>30</a:t>
            </a:fld>
            <a:endParaRPr lang="pt-BR"/>
          </a:p>
        </p:txBody>
      </p:sp>
      <p:pic>
        <p:nvPicPr>
          <p:cNvPr id="3" name="Imagem 2"/>
          <p:cNvPicPr>
            <a:picLocks noChangeAspect="1"/>
          </p:cNvPicPr>
          <p:nvPr/>
        </p:nvPicPr>
        <p:blipFill>
          <a:blip r:embed="rId2"/>
          <a:stretch>
            <a:fillRect/>
          </a:stretch>
        </p:blipFill>
        <p:spPr>
          <a:xfrm>
            <a:off x="8585" y="0"/>
            <a:ext cx="12183415" cy="6858000"/>
          </a:xfrm>
          <a:prstGeom prst="rect">
            <a:avLst/>
          </a:prstGeom>
        </p:spPr>
      </p:pic>
      <p:sp>
        <p:nvSpPr>
          <p:cNvPr id="4" name="Retângulo 3"/>
          <p:cNvSpPr/>
          <p:nvPr/>
        </p:nvSpPr>
        <p:spPr>
          <a:xfrm>
            <a:off x="3305577" y="273918"/>
            <a:ext cx="8169499" cy="1477328"/>
          </a:xfrm>
          <a:prstGeom prst="rect">
            <a:avLst/>
          </a:prstGeom>
        </p:spPr>
        <p:txBody>
          <a:bodyPr wrap="square">
            <a:spAutoFit/>
          </a:bodyPr>
          <a:lstStyle/>
          <a:p>
            <a:r>
              <a:rPr lang="pt-BR" b="1" dirty="0">
                <a:solidFill>
                  <a:srgbClr val="FFC000"/>
                </a:solidFill>
              </a:rPr>
              <a:t>O câncer de pele é o tipo de câncer com maior incidência no país. De acordo com dados do Instituto Nacional de Câncer, a cada ano surgem 176 mil novos casos. A alta incidência não é à toa em um país com altas temperaturas como o nosso: a doença se desenvolve por causa da exposição excessiva ao sol. </a:t>
            </a:r>
            <a:r>
              <a:rPr lang="pt-BR" b="1" dirty="0" smtClean="0">
                <a:solidFill>
                  <a:srgbClr val="FFC000"/>
                </a:solidFill>
              </a:rPr>
              <a:t> A </a:t>
            </a:r>
            <a:r>
              <a:rPr lang="pt-BR" b="1" dirty="0">
                <a:solidFill>
                  <a:srgbClr val="FFC000"/>
                </a:solidFill>
              </a:rPr>
              <a:t>campanha de conscientização é chamada de Dezembro </a:t>
            </a:r>
            <a:r>
              <a:rPr lang="pt-BR" b="1" dirty="0" smtClean="0">
                <a:solidFill>
                  <a:srgbClr val="FFC000"/>
                </a:solidFill>
              </a:rPr>
              <a:t>Laranja.</a:t>
            </a:r>
            <a:endParaRPr lang="pt-BR" b="1" dirty="0">
              <a:solidFill>
                <a:srgbClr val="FFC000"/>
              </a:solidFill>
            </a:endParaRPr>
          </a:p>
        </p:txBody>
      </p:sp>
      <p:pic>
        <p:nvPicPr>
          <p:cNvPr id="6" name="Imagem 5"/>
          <p:cNvPicPr>
            <a:picLocks noChangeAspect="1"/>
          </p:cNvPicPr>
          <p:nvPr/>
        </p:nvPicPr>
        <p:blipFill rotWithShape="1">
          <a:blip r:embed="rId3" cstate="print">
            <a:extLst>
              <a:ext uri="{28A0092B-C50C-407E-A947-70E740481C1C}">
                <a14:useLocalDpi xmlns:a14="http://schemas.microsoft.com/office/drawing/2010/main" val="0"/>
              </a:ext>
            </a:extLst>
          </a:blip>
          <a:srcRect l="3850" t="2957" r="6054" b="53920"/>
          <a:stretch/>
        </p:blipFill>
        <p:spPr>
          <a:xfrm>
            <a:off x="487506" y="338172"/>
            <a:ext cx="2818071" cy="1348820"/>
          </a:xfrm>
          <a:prstGeom prst="rect">
            <a:avLst/>
          </a:prstGeom>
        </p:spPr>
      </p:pic>
      <p:sp>
        <p:nvSpPr>
          <p:cNvPr id="7" name="CaixaDeTexto 6"/>
          <p:cNvSpPr txBox="1"/>
          <p:nvPr/>
        </p:nvSpPr>
        <p:spPr>
          <a:xfrm>
            <a:off x="7598535" y="6356350"/>
            <a:ext cx="3503054" cy="307777"/>
          </a:xfrm>
          <a:prstGeom prst="rect">
            <a:avLst/>
          </a:prstGeom>
          <a:noFill/>
        </p:spPr>
        <p:txBody>
          <a:bodyPr wrap="square" rtlCol="0">
            <a:spAutoFit/>
          </a:bodyPr>
          <a:lstStyle/>
          <a:p>
            <a:r>
              <a:rPr lang="pt-BR" sz="1400" dirty="0" smtClean="0">
                <a:solidFill>
                  <a:srgbClr val="FFC000"/>
                </a:solidFill>
              </a:rPr>
              <a:t>Foto: MARIA TEREZA ABRATE MELO</a:t>
            </a:r>
            <a:endParaRPr lang="pt-BR" sz="1400" dirty="0">
              <a:solidFill>
                <a:srgbClr val="FFC000"/>
              </a:solidFill>
            </a:endParaRPr>
          </a:p>
        </p:txBody>
      </p:sp>
    </p:spTree>
    <p:extLst>
      <p:ext uri="{BB962C8B-B14F-4D97-AF65-F5344CB8AC3E}">
        <p14:creationId xmlns:p14="http://schemas.microsoft.com/office/powerpoint/2010/main" val="669049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02F4F623-0C4C-4FE1-B202-9C31887FC7EB}" type="slidenum">
              <a:rPr lang="pt-BR" smtClean="0"/>
              <a:t>31</a:t>
            </a:fld>
            <a:endParaRPr lang="pt-BR"/>
          </a:p>
        </p:txBody>
      </p:sp>
      <p:sp>
        <p:nvSpPr>
          <p:cNvPr id="3" name="Retângulo 2"/>
          <p:cNvSpPr/>
          <p:nvPr/>
        </p:nvSpPr>
        <p:spPr>
          <a:xfrm>
            <a:off x="356316" y="210026"/>
            <a:ext cx="5323267" cy="6401753"/>
          </a:xfrm>
          <a:prstGeom prst="rect">
            <a:avLst/>
          </a:prstGeom>
        </p:spPr>
        <p:txBody>
          <a:bodyPr wrap="square">
            <a:spAutoFit/>
          </a:bodyPr>
          <a:lstStyle/>
          <a:p>
            <a:r>
              <a:rPr lang="pt-BR" b="1" dirty="0"/>
              <a:t>Qual o significado do Dezembro Laranja</a:t>
            </a:r>
            <a:r>
              <a:rPr lang="pt-BR" b="1" dirty="0" smtClean="0"/>
              <a:t>?</a:t>
            </a:r>
          </a:p>
          <a:p>
            <a:endParaRPr lang="pt-BR" sz="800" b="1" dirty="0"/>
          </a:p>
          <a:p>
            <a:r>
              <a:rPr lang="pt-BR" dirty="0" smtClean="0"/>
              <a:t>Além </a:t>
            </a:r>
            <a:r>
              <a:rPr lang="pt-BR" dirty="0"/>
              <a:t>de conscientizar a população sobre a prevenção ao câncer de pele desde a infância, a iniciativa tem como objetivo alertar sobre os sinais do câncer de pele para diagnóstico e tratamento precoces, aumentando as chances de cura, na grande maioria dos casos</a:t>
            </a:r>
            <a:r>
              <a:rPr lang="pt-BR" dirty="0" smtClean="0"/>
              <a:t>.</a:t>
            </a:r>
          </a:p>
          <a:p>
            <a:endParaRPr lang="pt-BR" sz="800" dirty="0"/>
          </a:p>
          <a:p>
            <a:r>
              <a:rPr lang="pt-BR" b="1" dirty="0"/>
              <a:t>Como surgiu o Dezembro Laranja? </a:t>
            </a:r>
            <a:endParaRPr lang="pt-BR" b="1" dirty="0" smtClean="0"/>
          </a:p>
          <a:p>
            <a:endParaRPr lang="pt-BR" sz="800" dirty="0"/>
          </a:p>
          <a:p>
            <a:r>
              <a:rPr lang="pt-BR" dirty="0" smtClean="0"/>
              <a:t>Desde </a:t>
            </a:r>
            <a:r>
              <a:rPr lang="pt-BR" dirty="0"/>
              <a:t>2014, a Sociedade Brasileira de Dermatologia promove o Dezembro Laranja, iniciativa que faz parte da Campanha Nacional de Prevenção ao Câncer da Pele</a:t>
            </a:r>
            <a:r>
              <a:rPr lang="pt-BR" dirty="0" smtClean="0"/>
              <a:t>.</a:t>
            </a:r>
          </a:p>
          <a:p>
            <a:endParaRPr lang="pt-BR" sz="800" dirty="0" smtClean="0"/>
          </a:p>
          <a:p>
            <a:r>
              <a:rPr lang="pt-BR" b="1" dirty="0"/>
              <a:t>O que fazer para evitar o câncer de pele</a:t>
            </a:r>
            <a:r>
              <a:rPr lang="pt-BR" b="1" dirty="0" smtClean="0"/>
              <a:t>?</a:t>
            </a:r>
          </a:p>
          <a:p>
            <a:endParaRPr lang="pt-BR" b="1" dirty="0"/>
          </a:p>
          <a:p>
            <a:r>
              <a:rPr lang="pt-BR" b="1" dirty="0">
                <a:solidFill>
                  <a:srgbClr val="C00000"/>
                </a:solidFill>
              </a:rPr>
              <a:t>PREVENÇÃO</a:t>
            </a:r>
          </a:p>
          <a:p>
            <a:r>
              <a:rPr lang="pt-BR" b="1" dirty="0">
                <a:solidFill>
                  <a:srgbClr val="C00000"/>
                </a:solidFill>
              </a:rPr>
              <a:t>Evitar exposição prolongada ao sol entre 10h e 16h.</a:t>
            </a:r>
          </a:p>
          <a:p>
            <a:r>
              <a:rPr lang="pt-BR" b="1" dirty="0">
                <a:solidFill>
                  <a:srgbClr val="C00000"/>
                </a:solidFill>
              </a:rPr>
              <a:t>Procurar lugares com sombra.</a:t>
            </a:r>
          </a:p>
          <a:p>
            <a:r>
              <a:rPr lang="pt-BR" b="1" dirty="0">
                <a:solidFill>
                  <a:srgbClr val="C00000"/>
                </a:solidFill>
              </a:rPr>
              <a:t>Usar proteção adequada, como roupas, bonés ou chapéus de abas largas, óculos escuros com proteção UV, sombrinhas e barracas.</a:t>
            </a:r>
          </a:p>
          <a:p>
            <a:r>
              <a:rPr lang="pt-BR" b="1" dirty="0">
                <a:solidFill>
                  <a:srgbClr val="C00000"/>
                </a:solidFill>
              </a:rPr>
              <a:t>Aplicar na pele, antes de se expor ao sol, filtro (protetor) solar com fator de proteção 30, no mínimo</a:t>
            </a:r>
            <a:r>
              <a:rPr lang="pt-BR" b="1" dirty="0" smtClean="0">
                <a:solidFill>
                  <a:srgbClr val="C00000"/>
                </a:solidFill>
              </a:rPr>
              <a:t>.</a:t>
            </a:r>
            <a:endParaRPr lang="pt-BR" b="1" dirty="0">
              <a:solidFill>
                <a:srgbClr val="C00000"/>
              </a:solidFill>
            </a:endParaRPr>
          </a:p>
        </p:txBody>
      </p:sp>
      <p:pic>
        <p:nvPicPr>
          <p:cNvPr id="5" name="Imagem 4"/>
          <p:cNvPicPr>
            <a:picLocks noChangeAspect="1"/>
          </p:cNvPicPr>
          <p:nvPr/>
        </p:nvPicPr>
        <p:blipFill>
          <a:blip r:embed="rId2"/>
          <a:stretch>
            <a:fillRect/>
          </a:stretch>
        </p:blipFill>
        <p:spPr>
          <a:xfrm>
            <a:off x="5679583" y="4014787"/>
            <a:ext cx="6191250" cy="2524125"/>
          </a:xfrm>
          <a:prstGeom prst="rect">
            <a:avLst/>
          </a:prstGeom>
        </p:spPr>
      </p:pic>
      <p:pic>
        <p:nvPicPr>
          <p:cNvPr id="6" name="Imagem 5"/>
          <p:cNvPicPr>
            <a:picLocks noChangeAspect="1"/>
          </p:cNvPicPr>
          <p:nvPr/>
        </p:nvPicPr>
        <p:blipFill>
          <a:blip r:embed="rId3"/>
          <a:stretch>
            <a:fillRect/>
          </a:stretch>
        </p:blipFill>
        <p:spPr>
          <a:xfrm>
            <a:off x="5679583" y="210026"/>
            <a:ext cx="6078828" cy="3394219"/>
          </a:xfrm>
          <a:prstGeom prst="rect">
            <a:avLst/>
          </a:prstGeom>
        </p:spPr>
      </p:pic>
    </p:spTree>
    <p:extLst>
      <p:ext uri="{BB962C8B-B14F-4D97-AF65-F5344CB8AC3E}">
        <p14:creationId xmlns:p14="http://schemas.microsoft.com/office/powerpoint/2010/main" val="755261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02F4F623-0C4C-4FE1-B202-9C31887FC7EB}" type="slidenum">
              <a:rPr lang="pt-BR" smtClean="0"/>
              <a:t>32</a:t>
            </a:fld>
            <a:endParaRPr lang="pt-BR"/>
          </a:p>
        </p:txBody>
      </p:sp>
      <p:sp>
        <p:nvSpPr>
          <p:cNvPr id="3" name="Retângulo 2"/>
          <p:cNvSpPr/>
          <p:nvPr/>
        </p:nvSpPr>
        <p:spPr>
          <a:xfrm>
            <a:off x="432515" y="1002821"/>
            <a:ext cx="11377412" cy="5632311"/>
          </a:xfrm>
          <a:prstGeom prst="rect">
            <a:avLst/>
          </a:prstGeom>
        </p:spPr>
        <p:txBody>
          <a:bodyPr wrap="square">
            <a:spAutoFit/>
          </a:bodyPr>
          <a:lstStyle/>
          <a:p>
            <a:endParaRPr lang="pt-BR" b="1" dirty="0">
              <a:solidFill>
                <a:srgbClr val="FFC000"/>
              </a:solidFill>
            </a:endParaRPr>
          </a:p>
          <a:p>
            <a:r>
              <a:rPr lang="pt-BR" dirty="0"/>
              <a:t>Prédios e monumentos públicos ganharão iluminação especial para alertar sobre os riscos do câncer de pele</a:t>
            </a:r>
          </a:p>
          <a:p>
            <a:r>
              <a:rPr lang="pt-BR" dirty="0"/>
              <a:t>Pontos turísticos, monumentos históricos e prédios públicos e corporativos, em todo o País, recebem no mês de</a:t>
            </a:r>
          </a:p>
          <a:p>
            <a:r>
              <a:rPr lang="pt-BR" dirty="0"/>
              <a:t>dezembro a iluminação na cor laranja. Eles manifestam apoio à Campanha Nacional de Prevenção ao Câncer da </a:t>
            </a:r>
            <a:r>
              <a:rPr lang="pt-BR" dirty="0" smtClean="0"/>
              <a:t>Pele, promovida </a:t>
            </a:r>
            <a:r>
              <a:rPr lang="pt-BR" dirty="0"/>
              <a:t>pela Sociedade Brasileira de Dermatologia (SBD). </a:t>
            </a:r>
            <a:endParaRPr lang="pt-BR" dirty="0" smtClean="0"/>
          </a:p>
          <a:p>
            <a:endParaRPr lang="pt-BR" dirty="0"/>
          </a:p>
          <a:p>
            <a:r>
              <a:rPr lang="pt-BR" dirty="0" smtClean="0"/>
              <a:t>Esta </a:t>
            </a:r>
            <a:r>
              <a:rPr lang="pt-BR" dirty="0"/>
              <a:t>será uma das marcas do Dezembro Laranja, que tem </a:t>
            </a:r>
            <a:r>
              <a:rPr lang="pt-BR" dirty="0" smtClean="0"/>
              <a:t>o objetivo </a:t>
            </a:r>
            <a:r>
              <a:rPr lang="pt-BR" dirty="0"/>
              <a:t>de chamar a atenção para a importância da </a:t>
            </a:r>
            <a:r>
              <a:rPr lang="pt-BR" dirty="0" err="1"/>
              <a:t>fotoproteção</a:t>
            </a:r>
            <a:r>
              <a:rPr lang="pt-BR" dirty="0"/>
              <a:t>, inclusive durante o período da pandemia de covid-19</a:t>
            </a:r>
            <a:r>
              <a:rPr lang="pt-BR" dirty="0" smtClean="0"/>
              <a:t>.</a:t>
            </a:r>
          </a:p>
          <a:p>
            <a:endParaRPr lang="pt-BR" dirty="0"/>
          </a:p>
          <a:p>
            <a:r>
              <a:rPr lang="pt-BR" dirty="0"/>
              <a:t>Com a queda nos indicadores de morbidade e de mortalidade relacionados à covid-19, estima-se que neste verão </a:t>
            </a:r>
            <a:r>
              <a:rPr lang="pt-BR" dirty="0" smtClean="0"/>
              <a:t>as praias </a:t>
            </a:r>
            <a:r>
              <a:rPr lang="pt-BR" dirty="0"/>
              <a:t>e os espaços abertos voltarão a ser ocupados com muito mais intensidade. No entanto, alertam os especialistas </a:t>
            </a:r>
            <a:r>
              <a:rPr lang="pt-BR" dirty="0" smtClean="0"/>
              <a:t>da SBD</a:t>
            </a:r>
            <a:r>
              <a:rPr lang="pt-BR" dirty="0"/>
              <a:t>, a retomada da normalidade não deve ser feita sem atenção às recomendações das autoridades sanitárias, ainda atentas à possibilidade de aumento dos casos de contaminação pelo coronavírus. </a:t>
            </a:r>
            <a:endParaRPr lang="pt-BR" dirty="0" smtClean="0"/>
          </a:p>
          <a:p>
            <a:endParaRPr lang="pt-BR" dirty="0"/>
          </a:p>
          <a:p>
            <a:r>
              <a:rPr lang="pt-BR" dirty="0" smtClean="0"/>
              <a:t>Além </a:t>
            </a:r>
            <a:r>
              <a:rPr lang="pt-BR" dirty="0"/>
              <a:t>desse cuidado, afirmam, a </a:t>
            </a:r>
            <a:r>
              <a:rPr lang="pt-BR" dirty="0" smtClean="0"/>
              <a:t>população deve </a:t>
            </a:r>
            <a:r>
              <a:rPr lang="pt-BR" dirty="0"/>
              <a:t>agregar à sua rotina as medidas de prevenção contra o câncer de pele</a:t>
            </a:r>
            <a:r>
              <a:rPr lang="pt-BR" dirty="0" smtClean="0"/>
              <a:t>. “</a:t>
            </a:r>
            <a:r>
              <a:rPr lang="pt-BR" dirty="0"/>
              <a:t>Adicione mais fator de proteção ao seu verão”: esta é mensagem central da campanha do Dezembro Laranja 2021</a:t>
            </a:r>
            <a:r>
              <a:rPr lang="pt-BR" dirty="0" smtClean="0"/>
              <a:t>.</a:t>
            </a:r>
          </a:p>
          <a:p>
            <a:endParaRPr lang="pt-BR" dirty="0"/>
          </a:p>
          <a:p>
            <a:r>
              <a:rPr lang="pt-BR" dirty="0"/>
              <a:t>Esse mote estará presente em uma série de conteúdos desenvolvidos pela SBD especialmente para a ação. Serão peças </a:t>
            </a:r>
            <a:r>
              <a:rPr lang="pt-BR" dirty="0" smtClean="0"/>
              <a:t>para redes </a:t>
            </a:r>
            <a:r>
              <a:rPr lang="pt-BR" dirty="0"/>
              <a:t>sociais, com dicas de cuidados; vídeos com orientações de médicos dermatologistas; e gravações feitas por </a:t>
            </a:r>
            <a:r>
              <a:rPr lang="pt-BR" dirty="0" smtClean="0"/>
              <a:t>personalidades.</a:t>
            </a:r>
            <a:endParaRPr lang="pt-BR" dirty="0"/>
          </a:p>
        </p:txBody>
      </p:sp>
      <p:pic>
        <p:nvPicPr>
          <p:cNvPr id="4" name="Imagem 3"/>
          <p:cNvPicPr>
            <a:picLocks noChangeAspect="1"/>
          </p:cNvPicPr>
          <p:nvPr/>
        </p:nvPicPr>
        <p:blipFill>
          <a:blip r:embed="rId2"/>
          <a:stretch>
            <a:fillRect/>
          </a:stretch>
        </p:blipFill>
        <p:spPr>
          <a:xfrm>
            <a:off x="432515" y="182920"/>
            <a:ext cx="2975106" cy="1024217"/>
          </a:xfrm>
          <a:prstGeom prst="rect">
            <a:avLst/>
          </a:prstGeom>
        </p:spPr>
      </p:pic>
    </p:spTree>
    <p:extLst>
      <p:ext uri="{BB962C8B-B14F-4D97-AF65-F5344CB8AC3E}">
        <p14:creationId xmlns:p14="http://schemas.microsoft.com/office/powerpoint/2010/main" val="1100049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768354" y="258167"/>
            <a:ext cx="4418589" cy="6463308"/>
          </a:xfrm>
          <a:prstGeom prst="rect">
            <a:avLst/>
          </a:prstGeom>
          <a:noFill/>
        </p:spPr>
        <p:txBody>
          <a:bodyPr wrap="square" rtlCol="0">
            <a:spAutoFit/>
          </a:bodyPr>
          <a:lstStyle/>
          <a:p>
            <a:r>
              <a:rPr lang="pt-BR" b="1" dirty="0" smtClean="0">
                <a:solidFill>
                  <a:srgbClr val="00B0F0"/>
                </a:solidFill>
              </a:rPr>
              <a:t>SAMUEL FERREIRA GOMIDE</a:t>
            </a:r>
          </a:p>
          <a:p>
            <a:r>
              <a:rPr lang="pt-BR" dirty="0" smtClean="0">
                <a:solidFill>
                  <a:prstClr val="black"/>
                </a:solidFill>
              </a:rPr>
              <a:t>Subsecretário </a:t>
            </a:r>
            <a:r>
              <a:rPr lang="pt-BR" dirty="0">
                <a:solidFill>
                  <a:prstClr val="black"/>
                </a:solidFill>
              </a:rPr>
              <a:t>Municipal de </a:t>
            </a:r>
            <a:r>
              <a:rPr lang="pt-BR" dirty="0" smtClean="0">
                <a:solidFill>
                  <a:prstClr val="black"/>
                </a:solidFill>
              </a:rPr>
              <a:t>Saúde</a:t>
            </a:r>
          </a:p>
          <a:p>
            <a:r>
              <a:rPr lang="pt-BR" b="1" dirty="0">
                <a:solidFill>
                  <a:srgbClr val="00B0F0"/>
                </a:solidFill>
              </a:rPr>
              <a:t>PATRÍCIA CRISTINA FURLAN</a:t>
            </a:r>
          </a:p>
          <a:p>
            <a:r>
              <a:rPr lang="pt-BR" dirty="0">
                <a:solidFill>
                  <a:prstClr val="black"/>
                </a:solidFill>
              </a:rPr>
              <a:t>Presidente do Conselho </a:t>
            </a:r>
            <a:r>
              <a:rPr lang="pt-BR" dirty="0" smtClean="0">
                <a:solidFill>
                  <a:prstClr val="black"/>
                </a:solidFill>
              </a:rPr>
              <a:t>Municipal de Saúde</a:t>
            </a:r>
            <a:endParaRPr lang="pt-BR" dirty="0">
              <a:solidFill>
                <a:prstClr val="black"/>
              </a:solidFill>
            </a:endParaRPr>
          </a:p>
          <a:p>
            <a:r>
              <a:rPr lang="pt-BR" dirty="0" smtClean="0">
                <a:solidFill>
                  <a:srgbClr val="00B0F0"/>
                </a:solidFill>
              </a:rPr>
              <a:t>BENEDITA </a:t>
            </a:r>
            <a:r>
              <a:rPr lang="pt-BR" dirty="0">
                <a:solidFill>
                  <a:srgbClr val="00B0F0"/>
                </a:solidFill>
              </a:rPr>
              <a:t>NUNES </a:t>
            </a:r>
            <a:r>
              <a:rPr lang="pt-BR" dirty="0" smtClean="0">
                <a:solidFill>
                  <a:srgbClr val="00B0F0"/>
                </a:solidFill>
              </a:rPr>
              <a:t>SANTANA</a:t>
            </a:r>
            <a:endParaRPr lang="pt-BR" dirty="0">
              <a:solidFill>
                <a:srgbClr val="00B0F0"/>
              </a:solidFill>
            </a:endParaRPr>
          </a:p>
          <a:p>
            <a:r>
              <a:rPr lang="pt-BR" dirty="0" smtClean="0">
                <a:solidFill>
                  <a:prstClr val="black"/>
                </a:solidFill>
              </a:rPr>
              <a:t>Diretora </a:t>
            </a:r>
            <a:r>
              <a:rPr lang="pt-BR" dirty="0">
                <a:solidFill>
                  <a:prstClr val="black"/>
                </a:solidFill>
              </a:rPr>
              <a:t>de Atenção à </a:t>
            </a:r>
            <a:r>
              <a:rPr lang="pt-BR" dirty="0" smtClean="0">
                <a:solidFill>
                  <a:prstClr val="black"/>
                </a:solidFill>
              </a:rPr>
              <a:t>Saúde</a:t>
            </a:r>
          </a:p>
          <a:p>
            <a:r>
              <a:rPr lang="pt-BR" b="1" dirty="0">
                <a:solidFill>
                  <a:srgbClr val="00B0F0"/>
                </a:solidFill>
              </a:rPr>
              <a:t>ELZA DE OLIVEIRA </a:t>
            </a:r>
            <a:r>
              <a:rPr lang="pt-BR" b="1" dirty="0" smtClean="0">
                <a:solidFill>
                  <a:srgbClr val="00B0F0"/>
                </a:solidFill>
              </a:rPr>
              <a:t>MENEZES</a:t>
            </a:r>
          </a:p>
          <a:p>
            <a:r>
              <a:rPr lang="pt-BR" dirty="0" smtClean="0">
                <a:solidFill>
                  <a:prstClr val="black"/>
                </a:solidFill>
              </a:rPr>
              <a:t>Diretora </a:t>
            </a:r>
            <a:r>
              <a:rPr lang="pt-BR" dirty="0">
                <a:solidFill>
                  <a:prstClr val="black"/>
                </a:solidFill>
              </a:rPr>
              <a:t>de Regulação </a:t>
            </a:r>
            <a:endParaRPr lang="pt-BR" dirty="0" smtClean="0">
              <a:solidFill>
                <a:prstClr val="black"/>
              </a:solidFill>
            </a:endParaRPr>
          </a:p>
          <a:p>
            <a:r>
              <a:rPr lang="pt-BR" b="1" dirty="0" smtClean="0">
                <a:solidFill>
                  <a:srgbClr val="00B0F0"/>
                </a:solidFill>
              </a:rPr>
              <a:t>EDUARDO  COSTA VAZ</a:t>
            </a:r>
          </a:p>
          <a:p>
            <a:r>
              <a:rPr lang="pt-BR" dirty="0" smtClean="0">
                <a:solidFill>
                  <a:prstClr val="black"/>
                </a:solidFill>
              </a:rPr>
              <a:t>Diretor de </a:t>
            </a:r>
            <a:r>
              <a:rPr lang="pt-BR" dirty="0">
                <a:solidFill>
                  <a:prstClr val="black"/>
                </a:solidFill>
              </a:rPr>
              <a:t>Atenção </a:t>
            </a:r>
            <a:r>
              <a:rPr lang="pt-BR" dirty="0" smtClean="0">
                <a:solidFill>
                  <a:prstClr val="black"/>
                </a:solidFill>
              </a:rPr>
              <a:t>Secundária</a:t>
            </a:r>
          </a:p>
          <a:p>
            <a:r>
              <a:rPr lang="pt-BR" b="1" dirty="0" smtClean="0">
                <a:solidFill>
                  <a:srgbClr val="00B0F0"/>
                </a:solidFill>
              </a:rPr>
              <a:t>RENATA </a:t>
            </a:r>
            <a:r>
              <a:rPr lang="pt-BR" b="1" dirty="0">
                <a:solidFill>
                  <a:srgbClr val="00B0F0"/>
                </a:solidFill>
              </a:rPr>
              <a:t>MARIA TOSCANO LOBATO</a:t>
            </a:r>
          </a:p>
          <a:p>
            <a:r>
              <a:rPr lang="pt-BR" dirty="0">
                <a:solidFill>
                  <a:prstClr val="black"/>
                </a:solidFill>
              </a:rPr>
              <a:t>Diretora de Vigilância em </a:t>
            </a:r>
            <a:r>
              <a:rPr lang="pt-BR" dirty="0" smtClean="0">
                <a:solidFill>
                  <a:prstClr val="black"/>
                </a:solidFill>
              </a:rPr>
              <a:t>Saúde</a:t>
            </a:r>
          </a:p>
          <a:p>
            <a:r>
              <a:rPr lang="pt-BR" b="1" dirty="0">
                <a:solidFill>
                  <a:srgbClr val="00B0F0"/>
                </a:solidFill>
              </a:rPr>
              <a:t>FABIANO </a:t>
            </a:r>
            <a:r>
              <a:rPr lang="pt-BR" b="1" dirty="0" smtClean="0">
                <a:solidFill>
                  <a:srgbClr val="00B0F0"/>
                </a:solidFill>
              </a:rPr>
              <a:t>MATIAS</a:t>
            </a:r>
            <a:endParaRPr lang="pt-BR" dirty="0">
              <a:solidFill>
                <a:prstClr val="black"/>
              </a:solidFill>
            </a:endParaRPr>
          </a:p>
          <a:p>
            <a:r>
              <a:rPr lang="pt-BR" dirty="0" smtClean="0">
                <a:solidFill>
                  <a:prstClr val="black"/>
                </a:solidFill>
              </a:rPr>
              <a:t>Diretoria </a:t>
            </a:r>
            <a:r>
              <a:rPr lang="pt-BR" dirty="0">
                <a:solidFill>
                  <a:prstClr val="black"/>
                </a:solidFill>
              </a:rPr>
              <a:t>de </a:t>
            </a:r>
            <a:r>
              <a:rPr lang="pt-BR" dirty="0" smtClean="0">
                <a:solidFill>
                  <a:prstClr val="black"/>
                </a:solidFill>
              </a:rPr>
              <a:t>TI</a:t>
            </a:r>
          </a:p>
          <a:p>
            <a:r>
              <a:rPr lang="pt-BR" b="1" dirty="0">
                <a:solidFill>
                  <a:srgbClr val="00B0F0"/>
                </a:solidFill>
              </a:rPr>
              <a:t>CLEIDE DE JESUS SOUZA</a:t>
            </a:r>
          </a:p>
          <a:p>
            <a:r>
              <a:rPr lang="pt-BR" dirty="0">
                <a:solidFill>
                  <a:prstClr val="black"/>
                </a:solidFill>
              </a:rPr>
              <a:t>Gerente de Atenção Básica do Programa Saúde na Hora</a:t>
            </a:r>
          </a:p>
          <a:p>
            <a:r>
              <a:rPr lang="pt-BR" b="1" dirty="0" smtClean="0">
                <a:solidFill>
                  <a:srgbClr val="00B0F0"/>
                </a:solidFill>
              </a:rPr>
              <a:t>EDNAMAR </a:t>
            </a:r>
            <a:r>
              <a:rPr lang="pt-BR" b="1" dirty="0">
                <a:solidFill>
                  <a:srgbClr val="00B0F0"/>
                </a:solidFill>
              </a:rPr>
              <a:t>APARECIDA VIEIRA </a:t>
            </a:r>
          </a:p>
          <a:p>
            <a:r>
              <a:rPr lang="pt-BR" dirty="0">
                <a:solidFill>
                  <a:prstClr val="black"/>
                </a:solidFill>
              </a:rPr>
              <a:t>Sistematizadora</a:t>
            </a:r>
          </a:p>
          <a:p>
            <a:r>
              <a:rPr lang="pt-BR" b="1" dirty="0">
                <a:solidFill>
                  <a:srgbClr val="00B0F0"/>
                </a:solidFill>
              </a:rPr>
              <a:t>VITOR BATISTA SOUZA</a:t>
            </a:r>
          </a:p>
          <a:p>
            <a:r>
              <a:rPr lang="pt-BR" dirty="0">
                <a:solidFill>
                  <a:prstClr val="black"/>
                </a:solidFill>
              </a:rPr>
              <a:t>Estagiário de Psicologia</a:t>
            </a:r>
          </a:p>
          <a:p>
            <a:r>
              <a:rPr lang="pt-BR" b="1" dirty="0">
                <a:solidFill>
                  <a:srgbClr val="00B0F0"/>
                </a:solidFill>
              </a:rPr>
              <a:t>FRANCISCA MARIA FERREIRA LEITE  </a:t>
            </a:r>
          </a:p>
          <a:p>
            <a:r>
              <a:rPr lang="pt-BR" dirty="0">
                <a:solidFill>
                  <a:prstClr val="black"/>
                </a:solidFill>
              </a:rPr>
              <a:t>Coordenadora da Vigilância </a:t>
            </a:r>
            <a:r>
              <a:rPr lang="pt-BR" dirty="0" smtClean="0">
                <a:solidFill>
                  <a:prstClr val="black"/>
                </a:solidFill>
              </a:rPr>
              <a:t>Epidemiológica</a:t>
            </a:r>
            <a:endParaRPr lang="pt-BR" dirty="0">
              <a:solidFill>
                <a:prstClr val="black"/>
              </a:solidFill>
            </a:endParaRP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1093" y="2203112"/>
            <a:ext cx="2404775" cy="2642417"/>
          </a:xfrm>
          <a:prstGeom prst="rect">
            <a:avLst/>
          </a:prstGeom>
        </p:spPr>
      </p:pic>
      <p:sp>
        <p:nvSpPr>
          <p:cNvPr id="5" name="Retângulo 4"/>
          <p:cNvSpPr/>
          <p:nvPr/>
        </p:nvSpPr>
        <p:spPr>
          <a:xfrm>
            <a:off x="1141927" y="327166"/>
            <a:ext cx="4383110" cy="1754326"/>
          </a:xfrm>
          <a:prstGeom prst="rect">
            <a:avLst/>
          </a:prstGeom>
        </p:spPr>
        <p:txBody>
          <a:bodyPr wrap="square">
            <a:spAutoFit/>
          </a:bodyPr>
          <a:lstStyle/>
          <a:p>
            <a:pPr algn="ctr"/>
            <a:r>
              <a:rPr lang="pt-BR" dirty="0" smtClean="0"/>
              <a:t>PREFEITURA MUNICIPAL DE SACRAMENTO</a:t>
            </a:r>
          </a:p>
          <a:p>
            <a:pPr algn="ctr"/>
            <a:r>
              <a:rPr lang="pt-BR" dirty="0" smtClean="0"/>
              <a:t>Secretaria Municipal de Saúde</a:t>
            </a:r>
          </a:p>
          <a:p>
            <a:pPr algn="ctr"/>
            <a:r>
              <a:rPr lang="pt-BR" dirty="0" smtClean="0"/>
              <a:t>BOLETIM EPIDEMIOLÓGICO</a:t>
            </a:r>
          </a:p>
          <a:p>
            <a:pPr algn="ctr"/>
            <a:r>
              <a:rPr lang="pt-BR" dirty="0" smtClean="0"/>
              <a:t>Nº </a:t>
            </a:r>
            <a:r>
              <a:rPr lang="pt-BR" dirty="0" smtClean="0"/>
              <a:t>02 – Segundo Semestre de 2021</a:t>
            </a:r>
            <a:endParaRPr lang="pt-BR" dirty="0" smtClean="0"/>
          </a:p>
          <a:p>
            <a:pPr algn="ctr"/>
            <a:endParaRPr lang="pt-BR" b="1" dirty="0" smtClean="0">
              <a:solidFill>
                <a:srgbClr val="00B0F0"/>
              </a:solidFill>
            </a:endParaRPr>
          </a:p>
          <a:p>
            <a:pPr algn="ctr"/>
            <a:r>
              <a:rPr lang="pt-BR" b="1" dirty="0" smtClean="0">
                <a:solidFill>
                  <a:srgbClr val="00B0F0"/>
                </a:solidFill>
              </a:rPr>
              <a:t>EXPEDIENTE</a:t>
            </a:r>
            <a:endParaRPr lang="pt-BR" b="1" dirty="0">
              <a:solidFill>
                <a:srgbClr val="00B0F0"/>
              </a:solidFill>
            </a:endParaRPr>
          </a:p>
        </p:txBody>
      </p:sp>
      <p:sp>
        <p:nvSpPr>
          <p:cNvPr id="6" name="Espaço Reservado para Número de Slide 5"/>
          <p:cNvSpPr>
            <a:spLocks noGrp="1"/>
          </p:cNvSpPr>
          <p:nvPr>
            <p:ph type="sldNum" sz="quarter" idx="12"/>
          </p:nvPr>
        </p:nvSpPr>
        <p:spPr/>
        <p:txBody>
          <a:bodyPr/>
          <a:lstStyle/>
          <a:p>
            <a:fld id="{5074A6B2-6598-4F69-B274-39170B97078F}" type="slidenum">
              <a:rPr lang="pt-BR" smtClean="0">
                <a:solidFill>
                  <a:prstClr val="black">
                    <a:tint val="75000"/>
                  </a:prstClr>
                </a:solidFill>
              </a:rPr>
              <a:pPr/>
              <a:t>33</a:t>
            </a:fld>
            <a:endParaRPr lang="pt-BR" dirty="0">
              <a:solidFill>
                <a:prstClr val="black">
                  <a:tint val="75000"/>
                </a:prstClr>
              </a:solidFill>
            </a:endParaRPr>
          </a:p>
        </p:txBody>
      </p:sp>
      <p:sp>
        <p:nvSpPr>
          <p:cNvPr id="3" name="Retângulo 2"/>
          <p:cNvSpPr/>
          <p:nvPr/>
        </p:nvSpPr>
        <p:spPr>
          <a:xfrm>
            <a:off x="1508974" y="4967149"/>
            <a:ext cx="3649014" cy="1754326"/>
          </a:xfrm>
          <a:prstGeom prst="rect">
            <a:avLst/>
          </a:prstGeom>
        </p:spPr>
        <p:txBody>
          <a:bodyPr wrap="square">
            <a:spAutoFit/>
          </a:bodyPr>
          <a:lstStyle/>
          <a:p>
            <a:pPr algn="ctr"/>
            <a:r>
              <a:rPr lang="pt-BR" b="1" dirty="0">
                <a:solidFill>
                  <a:srgbClr val="00B0F0"/>
                </a:solidFill>
              </a:rPr>
              <a:t>WESLEY DE SANTI DE MELO</a:t>
            </a:r>
          </a:p>
          <a:p>
            <a:pPr algn="ctr"/>
            <a:r>
              <a:rPr lang="pt-BR" dirty="0"/>
              <a:t>Prefeito</a:t>
            </a:r>
          </a:p>
          <a:p>
            <a:pPr algn="ctr"/>
            <a:r>
              <a:rPr lang="pt-BR" b="1" dirty="0">
                <a:solidFill>
                  <a:srgbClr val="00B0F0"/>
                </a:solidFill>
              </a:rPr>
              <a:t>OSMAR TREVISAN JUNIOR</a:t>
            </a:r>
          </a:p>
          <a:p>
            <a:pPr algn="ctr"/>
            <a:r>
              <a:rPr lang="pt-BR" dirty="0"/>
              <a:t>Vice Prefeito</a:t>
            </a:r>
          </a:p>
          <a:p>
            <a:pPr algn="ctr"/>
            <a:r>
              <a:rPr lang="pt-BR" b="1" dirty="0">
                <a:solidFill>
                  <a:srgbClr val="00B0F0"/>
                </a:solidFill>
              </a:rPr>
              <a:t>REGINALDO AFONSO DOS SANTOS</a:t>
            </a:r>
          </a:p>
          <a:p>
            <a:pPr algn="ctr"/>
            <a:r>
              <a:rPr lang="pt-BR" dirty="0"/>
              <a:t>Secretário Municipal de </a:t>
            </a:r>
            <a:r>
              <a:rPr lang="pt-BR" dirty="0" smtClean="0"/>
              <a:t>Saúde</a:t>
            </a:r>
          </a:p>
        </p:txBody>
      </p:sp>
    </p:spTree>
    <p:extLst>
      <p:ext uri="{BB962C8B-B14F-4D97-AF65-F5344CB8AC3E}">
        <p14:creationId xmlns:p14="http://schemas.microsoft.com/office/powerpoint/2010/main" val="297016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29577" t="38336" r="30929" b="18354"/>
          <a:stretch/>
        </p:blipFill>
        <p:spPr>
          <a:xfrm>
            <a:off x="0" y="157764"/>
            <a:ext cx="11154673" cy="6877319"/>
          </a:xfrm>
          <a:prstGeom prst="rect">
            <a:avLst/>
          </a:prstGeom>
        </p:spPr>
      </p:pic>
      <p:sp>
        <p:nvSpPr>
          <p:cNvPr id="3" name="CaixaDeTexto 2"/>
          <p:cNvSpPr txBox="1"/>
          <p:nvPr/>
        </p:nvSpPr>
        <p:spPr>
          <a:xfrm>
            <a:off x="6027313" y="3997955"/>
            <a:ext cx="5550794" cy="2621786"/>
          </a:xfrm>
          <a:prstGeom prst="rect">
            <a:avLst/>
          </a:prstGeom>
          <a:solidFill>
            <a:schemeClr val="bg1"/>
          </a:solidFill>
        </p:spPr>
        <p:txBody>
          <a:bodyPr wrap="square" rtlCol="0">
            <a:spAutoFit/>
          </a:bodyPr>
          <a:lstStyle/>
          <a:p>
            <a:endParaRPr lang="pt-BR" dirty="0"/>
          </a:p>
        </p:txBody>
      </p:sp>
      <p:pic>
        <p:nvPicPr>
          <p:cNvPr id="4" name="Imagem 3"/>
          <p:cNvPicPr>
            <a:picLocks noChangeAspect="1"/>
          </p:cNvPicPr>
          <p:nvPr/>
        </p:nvPicPr>
        <p:blipFill rotWithShape="1">
          <a:blip r:embed="rId3"/>
          <a:srcRect l="30764" t="22830" r="32117" b="29974"/>
          <a:stretch/>
        </p:blipFill>
        <p:spPr>
          <a:xfrm>
            <a:off x="6943281" y="3387145"/>
            <a:ext cx="4829577" cy="3470856"/>
          </a:xfrm>
          <a:prstGeom prst="rect">
            <a:avLst/>
          </a:prstGeom>
        </p:spPr>
      </p:pic>
      <p:sp>
        <p:nvSpPr>
          <p:cNvPr id="5" name="Espaço Reservado para Número de Slide 4"/>
          <p:cNvSpPr>
            <a:spLocks noGrp="1"/>
          </p:cNvSpPr>
          <p:nvPr>
            <p:ph type="sldNum" sz="quarter" idx="12"/>
          </p:nvPr>
        </p:nvSpPr>
        <p:spPr/>
        <p:txBody>
          <a:bodyPr/>
          <a:lstStyle/>
          <a:p>
            <a:fld id="{02F4F623-0C4C-4FE1-B202-9C31887FC7EB}" type="slidenum">
              <a:rPr lang="pt-BR" smtClean="0"/>
              <a:t>4</a:t>
            </a:fld>
            <a:endParaRPr lang="pt-BR"/>
          </a:p>
        </p:txBody>
      </p:sp>
    </p:spTree>
    <p:extLst>
      <p:ext uri="{BB962C8B-B14F-4D97-AF65-F5344CB8AC3E}">
        <p14:creationId xmlns:p14="http://schemas.microsoft.com/office/powerpoint/2010/main" val="5880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a:srcRect l="29971" t="28477" r="31418" b="16902"/>
          <a:stretch/>
        </p:blipFill>
        <p:spPr>
          <a:xfrm>
            <a:off x="3541690" y="-154546"/>
            <a:ext cx="8448542" cy="6619740"/>
          </a:xfrm>
          <a:prstGeom prst="rect">
            <a:avLst/>
          </a:prstGeom>
        </p:spPr>
      </p:pic>
      <p:sp>
        <p:nvSpPr>
          <p:cNvPr id="6" name="Retângulo 5"/>
          <p:cNvSpPr/>
          <p:nvPr/>
        </p:nvSpPr>
        <p:spPr>
          <a:xfrm>
            <a:off x="502276" y="371877"/>
            <a:ext cx="3168205" cy="5940088"/>
          </a:xfrm>
          <a:prstGeom prst="rect">
            <a:avLst/>
          </a:prstGeom>
        </p:spPr>
        <p:txBody>
          <a:bodyPr wrap="square">
            <a:spAutoFit/>
          </a:bodyPr>
          <a:lstStyle/>
          <a:p>
            <a:r>
              <a:rPr lang="pt-BR" sz="2000" dirty="0" smtClean="0"/>
              <a:t>É comum que em situações de crises, especialmente se a pessoa tem uma doença mental, surjam pensamentos de morte e mesmo de suicídio. </a:t>
            </a:r>
          </a:p>
          <a:p>
            <a:endParaRPr lang="pt-BR" sz="2000" dirty="0"/>
          </a:p>
          <a:p>
            <a:r>
              <a:rPr lang="pt-BR" sz="2000" dirty="0" smtClean="0"/>
              <a:t>No entanto, felizmente, a imensa maioria das pessoas</a:t>
            </a:r>
          </a:p>
          <a:p>
            <a:r>
              <a:rPr lang="pt-BR" sz="2000" dirty="0" smtClean="0"/>
              <a:t>que pensa em suicídio encontra melhores modos de lidar com os problemas e superá-los.</a:t>
            </a:r>
          </a:p>
          <a:p>
            <a:endParaRPr lang="pt-BR" sz="2000" dirty="0" smtClean="0"/>
          </a:p>
          <a:p>
            <a:r>
              <a:rPr lang="pt-BR" sz="2000" dirty="0" smtClean="0"/>
              <a:t>Para isso, é essencial identificar o problema e buscar os diversos</a:t>
            </a:r>
          </a:p>
          <a:p>
            <a:r>
              <a:rPr lang="pt-BR" sz="2000" dirty="0" smtClean="0"/>
              <a:t>modos saudáveis e construtivos de enfrentá-lo.</a:t>
            </a:r>
            <a:endParaRPr lang="pt-BR" sz="2000" dirty="0"/>
          </a:p>
        </p:txBody>
      </p:sp>
      <p:sp>
        <p:nvSpPr>
          <p:cNvPr id="7" name="Espaço Reservado para Número de Slide 6"/>
          <p:cNvSpPr>
            <a:spLocks noGrp="1"/>
          </p:cNvSpPr>
          <p:nvPr>
            <p:ph type="sldNum" sz="quarter" idx="12"/>
          </p:nvPr>
        </p:nvSpPr>
        <p:spPr/>
        <p:txBody>
          <a:bodyPr/>
          <a:lstStyle/>
          <a:p>
            <a:fld id="{02F4F623-0C4C-4FE1-B202-9C31887FC7EB}" type="slidenum">
              <a:rPr lang="pt-BR" smtClean="0"/>
              <a:t>5</a:t>
            </a:fld>
            <a:endParaRPr lang="pt-BR"/>
          </a:p>
        </p:txBody>
      </p:sp>
    </p:spTree>
    <p:extLst>
      <p:ext uri="{BB962C8B-B14F-4D97-AF65-F5344CB8AC3E}">
        <p14:creationId xmlns:p14="http://schemas.microsoft.com/office/powerpoint/2010/main" val="40509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65408" y="165459"/>
            <a:ext cx="5709634" cy="6247864"/>
          </a:xfrm>
          <a:prstGeom prst="rect">
            <a:avLst/>
          </a:prstGeom>
        </p:spPr>
        <p:txBody>
          <a:bodyPr wrap="square">
            <a:spAutoFit/>
          </a:bodyPr>
          <a:lstStyle/>
          <a:p>
            <a:pPr algn="ctr" fontAlgn="base"/>
            <a:r>
              <a:rPr lang="pt-BR" sz="2000" b="1" i="0" dirty="0" smtClean="0">
                <a:solidFill>
                  <a:srgbClr val="000000"/>
                </a:solidFill>
                <a:effectLst/>
              </a:rPr>
              <a:t>MATERIAL PARA DOWNLOADS E PESQUISA DA CAMPANHA </a:t>
            </a:r>
            <a:r>
              <a:rPr lang="pt-BR" sz="2000" b="1" dirty="0" smtClean="0">
                <a:solidFill>
                  <a:srgbClr val="000000"/>
                </a:solidFill>
              </a:rPr>
              <a:t>SETEMBRO AMARELO </a:t>
            </a:r>
            <a:r>
              <a:rPr lang="pt-BR" sz="2000" b="1" i="0" dirty="0" smtClean="0">
                <a:solidFill>
                  <a:srgbClr val="000000"/>
                </a:solidFill>
                <a:effectLst/>
              </a:rPr>
              <a:t>DE 2021:</a:t>
            </a:r>
          </a:p>
          <a:p>
            <a:pPr fontAlgn="base"/>
            <a:endParaRPr lang="pt-BR" sz="2000" b="0" i="0" dirty="0" smtClean="0">
              <a:solidFill>
                <a:srgbClr val="000000"/>
              </a:solidFill>
              <a:effectLst/>
            </a:endParaRPr>
          </a:p>
          <a:p>
            <a:pPr fontAlgn="base">
              <a:buFont typeface="Arial" panose="020B0604020202020204" pitchFamily="34" charset="0"/>
              <a:buChar char="•"/>
            </a:pPr>
            <a:r>
              <a:rPr lang="pt-BR" sz="2000" b="0" i="0" u="none" strike="noStrike" dirty="0" smtClean="0">
                <a:solidFill>
                  <a:srgbClr val="000000"/>
                </a:solidFill>
                <a:effectLst/>
                <a:hlinkClick r:id="rId2"/>
              </a:rPr>
              <a:t>Diretrizes para a divulgação e participação da Campanha Setembro Amarelo®</a:t>
            </a:r>
            <a:endParaRPr lang="pt-BR" sz="2000" b="0" i="0" dirty="0" smtClean="0">
              <a:solidFill>
                <a:srgbClr val="000000"/>
              </a:solidFill>
              <a:effectLst/>
            </a:endParaRPr>
          </a:p>
          <a:p>
            <a:pPr fontAlgn="base">
              <a:buFont typeface="Arial" panose="020B0604020202020204" pitchFamily="34" charset="0"/>
              <a:buChar char="•"/>
            </a:pPr>
            <a:r>
              <a:rPr lang="pt-BR" sz="2000" b="0" i="0" u="none" strike="noStrike" dirty="0" smtClean="0">
                <a:solidFill>
                  <a:srgbClr val="000000"/>
                </a:solidFill>
                <a:effectLst/>
                <a:hlinkClick r:id="rId3"/>
              </a:rPr>
              <a:t>Cartilha “Suicídio – Informando para prevenir" ABP/CFM</a:t>
            </a:r>
            <a:endParaRPr lang="pt-BR" sz="2000" b="0" i="0" dirty="0" smtClean="0">
              <a:solidFill>
                <a:srgbClr val="000000"/>
              </a:solidFill>
              <a:effectLst/>
            </a:endParaRPr>
          </a:p>
          <a:p>
            <a:pPr fontAlgn="base">
              <a:buFont typeface="Arial" panose="020B0604020202020204" pitchFamily="34" charset="0"/>
              <a:buChar char="•"/>
            </a:pPr>
            <a:r>
              <a:rPr lang="pt-BR" sz="2000" b="0" i="0" u="none" strike="noStrike" dirty="0" smtClean="0">
                <a:solidFill>
                  <a:srgbClr val="000000"/>
                </a:solidFill>
                <a:effectLst/>
                <a:hlinkClick r:id="rId4"/>
              </a:rPr>
              <a:t>Logo oficial da Campanha 2021</a:t>
            </a:r>
            <a:endParaRPr lang="pt-BR" sz="2000" b="0" i="0" dirty="0" smtClean="0">
              <a:solidFill>
                <a:srgbClr val="000000"/>
              </a:solidFill>
              <a:effectLst/>
            </a:endParaRPr>
          </a:p>
          <a:p>
            <a:pPr fontAlgn="base">
              <a:buFont typeface="Arial" panose="020B0604020202020204" pitchFamily="34" charset="0"/>
              <a:buChar char="•"/>
            </a:pPr>
            <a:r>
              <a:rPr lang="pt-BR" sz="2000" b="0" i="0" u="none" strike="noStrike" dirty="0" smtClean="0">
                <a:solidFill>
                  <a:srgbClr val="000000"/>
                </a:solidFill>
                <a:effectLst/>
                <a:hlinkClick r:id="rId5"/>
              </a:rPr>
              <a:t>Panfleto A5</a:t>
            </a:r>
            <a:r>
              <a:rPr lang="pt-BR" sz="2000" b="0" i="0" dirty="0" smtClean="0">
                <a:solidFill>
                  <a:srgbClr val="000000"/>
                </a:solidFill>
                <a:effectLst/>
              </a:rPr>
              <a:t> | </a:t>
            </a:r>
            <a:r>
              <a:rPr lang="pt-BR" sz="2000" b="0" i="0" u="none" strike="noStrike" dirty="0" smtClean="0">
                <a:solidFill>
                  <a:srgbClr val="000000"/>
                </a:solidFill>
                <a:effectLst/>
                <a:hlinkClick r:id="rId5"/>
              </a:rPr>
              <a:t>Cartaz A3</a:t>
            </a:r>
            <a:endParaRPr lang="pt-BR" sz="2000" b="0" i="0" dirty="0" smtClean="0">
              <a:solidFill>
                <a:srgbClr val="000000"/>
              </a:solidFill>
              <a:effectLst/>
            </a:endParaRPr>
          </a:p>
          <a:p>
            <a:pPr fontAlgn="base">
              <a:buFont typeface="Arial" panose="020B0604020202020204" pitchFamily="34" charset="0"/>
              <a:buChar char="•"/>
            </a:pPr>
            <a:r>
              <a:rPr lang="pt-BR" sz="2000" b="0" i="0" u="none" strike="noStrike" dirty="0" smtClean="0">
                <a:solidFill>
                  <a:srgbClr val="000000"/>
                </a:solidFill>
                <a:effectLst/>
                <a:hlinkClick r:id="rId6"/>
              </a:rPr>
              <a:t>Folheto - Fatores de risco e sinais de alerta</a:t>
            </a:r>
            <a:endParaRPr lang="pt-BR" sz="2000" b="0" i="0" dirty="0" smtClean="0">
              <a:solidFill>
                <a:srgbClr val="000000"/>
              </a:solidFill>
              <a:effectLst/>
            </a:endParaRPr>
          </a:p>
          <a:p>
            <a:pPr fontAlgn="base">
              <a:buFont typeface="Arial" panose="020B0604020202020204" pitchFamily="34" charset="0"/>
              <a:buChar char="•"/>
            </a:pPr>
            <a:r>
              <a:rPr lang="pt-BR" sz="2000" b="0" i="0" u="none" strike="noStrike" dirty="0" smtClean="0">
                <a:solidFill>
                  <a:srgbClr val="000000"/>
                </a:solidFill>
                <a:effectLst/>
                <a:hlinkClick r:id="rId7"/>
              </a:rPr>
              <a:t>Modelo de Camisa 2021</a:t>
            </a:r>
            <a:endParaRPr lang="pt-BR" sz="2000" b="0" i="0" dirty="0" smtClean="0">
              <a:solidFill>
                <a:srgbClr val="000000"/>
              </a:solidFill>
              <a:effectLst/>
            </a:endParaRPr>
          </a:p>
          <a:p>
            <a:pPr fontAlgn="base">
              <a:buFont typeface="Arial" panose="020B0604020202020204" pitchFamily="34" charset="0"/>
              <a:buChar char="•"/>
            </a:pPr>
            <a:r>
              <a:rPr lang="pt-BR" sz="2000" b="0" i="0" dirty="0" smtClean="0">
                <a:solidFill>
                  <a:srgbClr val="000000"/>
                </a:solidFill>
                <a:effectLst/>
              </a:rPr>
              <a:t>Mídias sociais: </a:t>
            </a:r>
          </a:p>
          <a:p>
            <a:pPr marL="742950" lvl="1" indent="-285750" fontAlgn="base">
              <a:buFont typeface="Arial" panose="020B0604020202020204" pitchFamily="34" charset="0"/>
              <a:buChar char="•"/>
            </a:pPr>
            <a:r>
              <a:rPr lang="pt-BR" sz="2000" b="0" i="0" u="none" strike="noStrike" dirty="0" smtClean="0">
                <a:solidFill>
                  <a:srgbClr val="000000"/>
                </a:solidFill>
                <a:effectLst/>
                <a:hlinkClick r:id="rId8"/>
              </a:rPr>
              <a:t>Post 01 - Fatores de risco</a:t>
            </a:r>
            <a:endParaRPr lang="pt-BR" sz="2000" b="0" i="0" dirty="0" smtClean="0">
              <a:solidFill>
                <a:srgbClr val="000000"/>
              </a:solidFill>
              <a:effectLst/>
            </a:endParaRPr>
          </a:p>
          <a:p>
            <a:pPr marL="742950" lvl="1" indent="-285750" fontAlgn="base">
              <a:buFont typeface="Arial" panose="020B0604020202020204" pitchFamily="34" charset="0"/>
              <a:buChar char="•"/>
            </a:pPr>
            <a:r>
              <a:rPr lang="pt-BR" sz="2000" b="0" i="0" u="none" strike="noStrike" dirty="0" smtClean="0">
                <a:solidFill>
                  <a:srgbClr val="000000"/>
                </a:solidFill>
                <a:effectLst/>
                <a:hlinkClick r:id="rId9"/>
              </a:rPr>
              <a:t>Post 02 - 10 de setembro</a:t>
            </a:r>
            <a:endParaRPr lang="pt-BR" sz="2000" b="0" i="0" dirty="0" smtClean="0">
              <a:solidFill>
                <a:srgbClr val="000000"/>
              </a:solidFill>
              <a:effectLst/>
            </a:endParaRPr>
          </a:p>
          <a:p>
            <a:pPr marL="742950" lvl="1" indent="-285750" fontAlgn="base">
              <a:buFont typeface="Arial" panose="020B0604020202020204" pitchFamily="34" charset="0"/>
              <a:buChar char="•"/>
            </a:pPr>
            <a:r>
              <a:rPr lang="pt-BR" sz="2000" b="0" i="0" u="none" strike="noStrike" dirty="0" smtClean="0">
                <a:solidFill>
                  <a:srgbClr val="000000"/>
                </a:solidFill>
                <a:effectLst/>
                <a:hlinkClick r:id="rId10"/>
              </a:rPr>
              <a:t>Post 03 - Dados sobre jovens</a:t>
            </a:r>
            <a:endParaRPr lang="pt-BR" sz="2000" b="0" i="0" dirty="0" smtClean="0">
              <a:solidFill>
                <a:srgbClr val="000000"/>
              </a:solidFill>
              <a:effectLst/>
            </a:endParaRPr>
          </a:p>
          <a:p>
            <a:pPr marL="742950" lvl="1" indent="-285750" fontAlgn="base">
              <a:buFont typeface="Arial" panose="020B0604020202020204" pitchFamily="34" charset="0"/>
              <a:buChar char="•"/>
            </a:pPr>
            <a:r>
              <a:rPr lang="pt-BR" sz="2000" b="0" i="0" dirty="0" smtClean="0">
                <a:solidFill>
                  <a:srgbClr val="000000"/>
                </a:solidFill>
                <a:effectLst/>
              </a:rPr>
              <a:t>Carrossel "É preciso agir!": </a:t>
            </a:r>
            <a:r>
              <a:rPr lang="pt-BR" sz="2000" b="0" i="0" u="none" strike="noStrike" dirty="0" smtClean="0">
                <a:solidFill>
                  <a:srgbClr val="000000"/>
                </a:solidFill>
                <a:effectLst/>
                <a:hlinkClick r:id="rId11"/>
              </a:rPr>
              <a:t>Imagem 1 </a:t>
            </a:r>
            <a:r>
              <a:rPr lang="pt-BR" sz="2000" b="0" i="0" dirty="0" smtClean="0">
                <a:solidFill>
                  <a:srgbClr val="000000"/>
                </a:solidFill>
                <a:effectLst/>
              </a:rPr>
              <a:t>| </a:t>
            </a:r>
            <a:r>
              <a:rPr lang="pt-BR" sz="2000" b="0" i="0" u="none" strike="noStrike" dirty="0" smtClean="0">
                <a:solidFill>
                  <a:srgbClr val="000000"/>
                </a:solidFill>
                <a:effectLst/>
                <a:hlinkClick r:id="rId12"/>
              </a:rPr>
              <a:t>Imagem 2</a:t>
            </a:r>
            <a:r>
              <a:rPr lang="pt-BR" sz="2000" b="0" i="0" dirty="0" smtClean="0">
                <a:solidFill>
                  <a:srgbClr val="000000"/>
                </a:solidFill>
                <a:effectLst/>
              </a:rPr>
              <a:t> | </a:t>
            </a:r>
            <a:r>
              <a:rPr lang="pt-BR" sz="2000" b="0" i="0" u="none" strike="noStrike" dirty="0" smtClean="0">
                <a:solidFill>
                  <a:srgbClr val="000000"/>
                </a:solidFill>
                <a:effectLst/>
                <a:hlinkClick r:id="rId13"/>
              </a:rPr>
              <a:t>Imagem 3</a:t>
            </a:r>
            <a:endParaRPr lang="pt-BR" sz="2000" b="0" i="0" dirty="0" smtClean="0">
              <a:solidFill>
                <a:srgbClr val="000000"/>
              </a:solidFill>
              <a:effectLst/>
            </a:endParaRPr>
          </a:p>
          <a:p>
            <a:pPr fontAlgn="base">
              <a:buFont typeface="Arial" panose="020B0604020202020204" pitchFamily="34" charset="0"/>
              <a:buChar char="•"/>
            </a:pPr>
            <a:r>
              <a:rPr lang="pt-BR" sz="2000" b="0" i="0" u="none" strike="noStrike" dirty="0" smtClean="0">
                <a:solidFill>
                  <a:srgbClr val="000000"/>
                </a:solidFill>
                <a:effectLst/>
                <a:hlinkClick r:id="rId14"/>
              </a:rPr>
              <a:t>Carta aos Pais - Automutilação e suicídio​</a:t>
            </a:r>
            <a:endParaRPr lang="pt-BR" sz="2000" b="0" i="0" dirty="0" smtClean="0">
              <a:solidFill>
                <a:srgbClr val="000000"/>
              </a:solidFill>
              <a:effectLst/>
            </a:endParaRPr>
          </a:p>
          <a:p>
            <a:pPr fontAlgn="base">
              <a:buFont typeface="Arial" panose="020B0604020202020204" pitchFamily="34" charset="0"/>
              <a:buChar char="•"/>
            </a:pPr>
            <a:r>
              <a:rPr lang="pt-BR" sz="2000" b="0" i="0" u="none" strike="noStrike" dirty="0" smtClean="0">
                <a:solidFill>
                  <a:srgbClr val="000000"/>
                </a:solidFill>
                <a:effectLst/>
                <a:hlinkClick r:id="rId15"/>
              </a:rPr>
              <a:t>Cartilha: informações importantes sobre doenças mentais e suicídio</a:t>
            </a:r>
            <a:endParaRPr lang="pt-BR" sz="2000" b="0" i="0" dirty="0">
              <a:solidFill>
                <a:srgbClr val="000000"/>
              </a:solidFill>
              <a:effectLst/>
            </a:endParaRPr>
          </a:p>
        </p:txBody>
      </p:sp>
      <p:sp>
        <p:nvSpPr>
          <p:cNvPr id="3" name="Retângulo 2"/>
          <p:cNvSpPr/>
          <p:nvPr/>
        </p:nvSpPr>
        <p:spPr>
          <a:xfrm>
            <a:off x="7412842" y="6033184"/>
            <a:ext cx="3668184" cy="646331"/>
          </a:xfrm>
          <a:prstGeom prst="rect">
            <a:avLst/>
          </a:prstGeom>
        </p:spPr>
        <p:txBody>
          <a:bodyPr wrap="none">
            <a:spAutoFit/>
          </a:bodyPr>
          <a:lstStyle/>
          <a:p>
            <a:r>
              <a:rPr lang="pt-BR" dirty="0" smtClean="0"/>
              <a:t>Fonte:</a:t>
            </a:r>
            <a:endParaRPr lang="pt-BR" dirty="0"/>
          </a:p>
          <a:p>
            <a:r>
              <a:rPr lang="pt-BR" dirty="0" smtClean="0"/>
              <a:t>https://www.setembroamarelo.com/</a:t>
            </a:r>
            <a:endParaRPr lang="pt-BR" dirty="0"/>
          </a:p>
        </p:txBody>
      </p:sp>
      <p:sp>
        <p:nvSpPr>
          <p:cNvPr id="5" name="Retângulo 4"/>
          <p:cNvSpPr/>
          <p:nvPr/>
        </p:nvSpPr>
        <p:spPr>
          <a:xfrm>
            <a:off x="7378594" y="2216184"/>
            <a:ext cx="4251029" cy="3693319"/>
          </a:xfrm>
          <a:prstGeom prst="rect">
            <a:avLst/>
          </a:prstGeom>
        </p:spPr>
        <p:txBody>
          <a:bodyPr wrap="square">
            <a:spAutoFit/>
          </a:bodyPr>
          <a:lstStyle/>
          <a:p>
            <a:pPr algn="ctr"/>
            <a:r>
              <a:rPr lang="pt-BR" dirty="0" smtClean="0"/>
              <a:t>ANA CAROLINA LOYOLA DOS SANTOS </a:t>
            </a:r>
          </a:p>
          <a:p>
            <a:pPr algn="ctr"/>
            <a:r>
              <a:rPr lang="pt-BR" dirty="0" smtClean="0"/>
              <a:t>Psicóloga Coordenadora</a:t>
            </a:r>
          </a:p>
          <a:p>
            <a:pPr algn="ctr"/>
            <a:endParaRPr lang="pt-BR" dirty="0"/>
          </a:p>
          <a:p>
            <a:pPr algn="ctr"/>
            <a:r>
              <a:rPr lang="pt-BR" dirty="0" smtClean="0"/>
              <a:t>DIRETORIA DE VIGILÂNCIA EM SAÚDE</a:t>
            </a:r>
          </a:p>
          <a:p>
            <a:pPr algn="ctr"/>
            <a:r>
              <a:rPr lang="pt-BR" dirty="0" smtClean="0"/>
              <a:t>Subdiretoria de Vigilância Epidemiológica</a:t>
            </a:r>
          </a:p>
          <a:p>
            <a:pPr algn="ctr"/>
            <a:endParaRPr lang="pt-BR" dirty="0" smtClean="0"/>
          </a:p>
          <a:p>
            <a:pPr algn="ctr"/>
            <a:r>
              <a:rPr lang="pt-BR" dirty="0" smtClean="0"/>
              <a:t>Colaborou neste Artigo</a:t>
            </a:r>
          </a:p>
          <a:p>
            <a:pPr algn="ctr"/>
            <a:r>
              <a:rPr lang="pt-BR" dirty="0" smtClean="0"/>
              <a:t>FRANCISCA MARIA FERREIRA LEITE  Coordenadora da Vigilância Epidemiológica</a:t>
            </a:r>
          </a:p>
          <a:p>
            <a:pPr algn="ctr"/>
            <a:endParaRPr lang="pt-BR" dirty="0" smtClean="0"/>
          </a:p>
          <a:p>
            <a:pPr algn="ctr"/>
            <a:r>
              <a:rPr lang="pt-BR" dirty="0" smtClean="0"/>
              <a:t>FABRÍCIA SIQUEIRA SOUSA ALVES</a:t>
            </a:r>
          </a:p>
          <a:p>
            <a:pPr algn="ctr"/>
            <a:r>
              <a:rPr lang="pt-BR" dirty="0" smtClean="0"/>
              <a:t>Referência SIM - SINAN</a:t>
            </a:r>
          </a:p>
          <a:p>
            <a:pPr algn="ctr"/>
            <a:endParaRPr lang="pt-BR" dirty="0"/>
          </a:p>
        </p:txBody>
      </p:sp>
      <p:pic>
        <p:nvPicPr>
          <p:cNvPr id="6" name="Imagem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28242" y="235402"/>
            <a:ext cx="2351731" cy="1698085"/>
          </a:xfrm>
          <a:prstGeom prst="rect">
            <a:avLst/>
          </a:prstGeom>
        </p:spPr>
      </p:pic>
      <p:sp>
        <p:nvSpPr>
          <p:cNvPr id="7" name="Espaço Reservado para Número de Slide 6"/>
          <p:cNvSpPr>
            <a:spLocks noGrp="1"/>
          </p:cNvSpPr>
          <p:nvPr>
            <p:ph type="sldNum" sz="quarter" idx="12"/>
          </p:nvPr>
        </p:nvSpPr>
        <p:spPr/>
        <p:txBody>
          <a:bodyPr/>
          <a:lstStyle/>
          <a:p>
            <a:fld id="{02F4F623-0C4C-4FE1-B202-9C31887FC7EB}" type="slidenum">
              <a:rPr lang="pt-BR" smtClean="0"/>
              <a:t>6</a:t>
            </a:fld>
            <a:endParaRPr lang="pt-BR"/>
          </a:p>
        </p:txBody>
      </p:sp>
    </p:spTree>
    <p:extLst>
      <p:ext uri="{BB962C8B-B14F-4D97-AF65-F5344CB8AC3E}">
        <p14:creationId xmlns:p14="http://schemas.microsoft.com/office/powerpoint/2010/main" val="251371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t="12097" b="29859"/>
          <a:stretch/>
        </p:blipFill>
        <p:spPr>
          <a:xfrm>
            <a:off x="-1" y="0"/>
            <a:ext cx="12192001" cy="6858000"/>
          </a:xfrm>
          <a:prstGeom prst="rect">
            <a:avLst/>
          </a:prstGeom>
        </p:spPr>
      </p:pic>
      <p:sp>
        <p:nvSpPr>
          <p:cNvPr id="3" name="Espaço Reservado para Número de Slide 2"/>
          <p:cNvSpPr>
            <a:spLocks noGrp="1"/>
          </p:cNvSpPr>
          <p:nvPr>
            <p:ph type="sldNum" sz="quarter" idx="12"/>
          </p:nvPr>
        </p:nvSpPr>
        <p:spPr/>
        <p:txBody>
          <a:bodyPr/>
          <a:lstStyle/>
          <a:p>
            <a:fld id="{02F4F623-0C4C-4FE1-B202-9C31887FC7EB}" type="slidenum">
              <a:rPr lang="pt-BR" smtClean="0"/>
              <a:t>7</a:t>
            </a:fld>
            <a:endParaRPr lang="pt-BR"/>
          </a:p>
        </p:txBody>
      </p:sp>
      <p:pic>
        <p:nvPicPr>
          <p:cNvPr id="4" name="Imagem 3"/>
          <p:cNvPicPr>
            <a:picLocks noChangeAspect="1"/>
          </p:cNvPicPr>
          <p:nvPr/>
        </p:nvPicPr>
        <p:blipFill rotWithShape="1">
          <a:blip r:embed="rId3"/>
          <a:srcRect l="46512"/>
          <a:stretch/>
        </p:blipFill>
        <p:spPr>
          <a:xfrm>
            <a:off x="337640" y="5519441"/>
            <a:ext cx="968929" cy="1020713"/>
          </a:xfrm>
          <a:prstGeom prst="rect">
            <a:avLst/>
          </a:prstGeom>
        </p:spPr>
      </p:pic>
      <p:pic>
        <p:nvPicPr>
          <p:cNvPr id="5" name="Imagem 4"/>
          <p:cNvPicPr>
            <a:picLocks noChangeAspect="1"/>
          </p:cNvPicPr>
          <p:nvPr/>
        </p:nvPicPr>
        <p:blipFill rotWithShape="1">
          <a:blip r:embed="rId3"/>
          <a:srcRect r="50872"/>
          <a:stretch/>
        </p:blipFill>
        <p:spPr>
          <a:xfrm>
            <a:off x="337640" y="169653"/>
            <a:ext cx="967418" cy="1109568"/>
          </a:xfrm>
          <a:prstGeom prst="rect">
            <a:avLst/>
          </a:prstGeom>
        </p:spPr>
      </p:pic>
      <p:sp>
        <p:nvSpPr>
          <p:cNvPr id="6" name="Retângulo 5"/>
          <p:cNvSpPr/>
          <p:nvPr/>
        </p:nvSpPr>
        <p:spPr>
          <a:xfrm>
            <a:off x="1515420" y="5523249"/>
            <a:ext cx="9392985" cy="1015663"/>
          </a:xfrm>
          <a:prstGeom prst="rect">
            <a:avLst/>
          </a:prstGeom>
        </p:spPr>
        <p:txBody>
          <a:bodyPr wrap="square">
            <a:spAutoFit/>
          </a:bodyPr>
          <a:lstStyle/>
          <a:p>
            <a:r>
              <a:rPr lang="pt-BR" sz="2000" b="1" dirty="0">
                <a:solidFill>
                  <a:srgbClr val="00B050"/>
                </a:solidFill>
              </a:rPr>
              <a:t>O terceiro sábado do mês de outubro passou a ser reconhecido, oficialmente, como o Dia Nacional de Combate à Sífilis e à Sífilis Congênita por meio da Lei nº 13.430, de 31 de março de 2017. </a:t>
            </a:r>
          </a:p>
        </p:txBody>
      </p:sp>
    </p:spTree>
    <p:extLst>
      <p:ext uri="{BB962C8B-B14F-4D97-AF65-F5344CB8AC3E}">
        <p14:creationId xmlns:p14="http://schemas.microsoft.com/office/powerpoint/2010/main" val="447369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23740" y="268490"/>
            <a:ext cx="5001297" cy="6247864"/>
          </a:xfrm>
          <a:prstGeom prst="rect">
            <a:avLst/>
          </a:prstGeom>
        </p:spPr>
        <p:txBody>
          <a:bodyPr wrap="square">
            <a:spAutoFit/>
          </a:bodyPr>
          <a:lstStyle/>
          <a:p>
            <a:r>
              <a:rPr lang="pt-BR" sz="2000" b="1" dirty="0" smtClean="0">
                <a:solidFill>
                  <a:schemeClr val="accent6">
                    <a:lumMod val="50000"/>
                  </a:schemeClr>
                </a:solidFill>
              </a:rPr>
              <a:t>OUTUBRO VERDE – COMBATE À SÍFILIS CONGÊNITA</a:t>
            </a:r>
          </a:p>
          <a:p>
            <a:endParaRPr lang="pt-BR" sz="2000" dirty="0" smtClean="0"/>
          </a:p>
          <a:p>
            <a:r>
              <a:rPr lang="pt-BR" sz="2000" dirty="0" smtClean="0"/>
              <a:t>A campanha Outubro Verde “Combate à sífilis congênita” foi lançado em 2016 pela Sociedade de Pediatria de São Paulo, com o objetivo de discutir a situação da doença no Estado de São Paulo (e no Brasil) que, devido ao aumento progressivo das taxas de transmissão vertical, representa um enorme desafio aos pediatras.</a:t>
            </a:r>
          </a:p>
          <a:p>
            <a:endParaRPr lang="pt-BR" sz="2000" dirty="0" smtClean="0"/>
          </a:p>
          <a:p>
            <a:endParaRPr lang="pt-BR" sz="2000" dirty="0"/>
          </a:p>
          <a:p>
            <a:r>
              <a:rPr lang="pt-BR" sz="2000" dirty="0" smtClean="0"/>
              <a:t>A intenção dessa data é estimular a participação da sociedade, dos profissionais e dos gestores da área da saúde em iniciativas que contribuam para a sensibilização sobre a importância do diagnóstico precoce e do tratamento a essa infecção sexualmente transmissível.</a:t>
            </a:r>
            <a:endParaRPr lang="pt-BR" sz="2000" dirty="0"/>
          </a:p>
        </p:txBody>
      </p:sp>
      <p:sp>
        <p:nvSpPr>
          <p:cNvPr id="4" name="Retângulo 3"/>
          <p:cNvSpPr/>
          <p:nvPr/>
        </p:nvSpPr>
        <p:spPr>
          <a:xfrm>
            <a:off x="6230155" y="3800881"/>
            <a:ext cx="5562733" cy="2723823"/>
          </a:xfrm>
          <a:prstGeom prst="rect">
            <a:avLst/>
          </a:prstGeom>
        </p:spPr>
        <p:txBody>
          <a:bodyPr wrap="square">
            <a:spAutoFit/>
          </a:bodyPr>
          <a:lstStyle/>
          <a:p>
            <a:r>
              <a:rPr lang="pt-BR" sz="1900" b="1" dirty="0" smtClean="0">
                <a:solidFill>
                  <a:srgbClr val="FF0000"/>
                </a:solidFill>
              </a:rPr>
              <a:t>O que é sífilis? </a:t>
            </a:r>
          </a:p>
          <a:p>
            <a:r>
              <a:rPr lang="pt-BR" sz="1900" dirty="0" smtClean="0"/>
              <a:t>A sífilis se trata de uma infecção bacteriana, crônica, curável e exclusiva do ser humano e que, quando não tratada, evolui para estágios de gravidade variada. É causada pela bactéria Treponema pallidum, tendo sua transmissão principal através da via sexual, podendo também ser transmitida verticalmente para o feto durante a gestação. O período de incubação da doença varia de 10 a 90 dias (média de 21 dias). </a:t>
            </a:r>
            <a:endParaRPr lang="pt-BR" sz="1900" dirty="0"/>
          </a:p>
        </p:txBody>
      </p:sp>
      <p:pic>
        <p:nvPicPr>
          <p:cNvPr id="5" name="Imagem 4"/>
          <p:cNvPicPr>
            <a:picLocks noChangeAspect="1"/>
          </p:cNvPicPr>
          <p:nvPr/>
        </p:nvPicPr>
        <p:blipFill rotWithShape="1">
          <a:blip r:embed="rId2"/>
          <a:srcRect b="9734"/>
          <a:stretch/>
        </p:blipFill>
        <p:spPr>
          <a:xfrm>
            <a:off x="6230155" y="268490"/>
            <a:ext cx="5337488" cy="3213359"/>
          </a:xfrm>
          <a:prstGeom prst="rect">
            <a:avLst/>
          </a:prstGeom>
        </p:spPr>
      </p:pic>
      <p:sp>
        <p:nvSpPr>
          <p:cNvPr id="6" name="Espaço Reservado para Número de Slide 5"/>
          <p:cNvSpPr>
            <a:spLocks noGrp="1"/>
          </p:cNvSpPr>
          <p:nvPr>
            <p:ph type="sldNum" sz="quarter" idx="12"/>
          </p:nvPr>
        </p:nvSpPr>
        <p:spPr/>
        <p:txBody>
          <a:bodyPr/>
          <a:lstStyle/>
          <a:p>
            <a:fld id="{02F4F623-0C4C-4FE1-B202-9C31887FC7EB}" type="slidenum">
              <a:rPr lang="pt-BR" smtClean="0"/>
              <a:t>8</a:t>
            </a:fld>
            <a:endParaRPr lang="pt-BR"/>
          </a:p>
        </p:txBody>
      </p:sp>
    </p:spTree>
    <p:extLst>
      <p:ext uri="{BB962C8B-B14F-4D97-AF65-F5344CB8AC3E}">
        <p14:creationId xmlns:p14="http://schemas.microsoft.com/office/powerpoint/2010/main" val="2228696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5004" y="363740"/>
            <a:ext cx="11088710" cy="4247317"/>
          </a:xfrm>
          <a:prstGeom prst="rect">
            <a:avLst/>
          </a:prstGeom>
        </p:spPr>
        <p:txBody>
          <a:bodyPr wrap="square">
            <a:spAutoFit/>
          </a:bodyPr>
          <a:lstStyle/>
          <a:p>
            <a:r>
              <a:rPr lang="pt-BR" dirty="0" smtClean="0"/>
              <a:t>Este Boletim tem como objetivo promover a visibilidade e conscientização sobre a sífilis congênita, visando chamar a atenção da população para a importância do diagnóstico precoce e do tratamento da doença na gestante. </a:t>
            </a:r>
          </a:p>
          <a:p>
            <a:endParaRPr lang="pt-BR" dirty="0"/>
          </a:p>
          <a:p>
            <a:r>
              <a:rPr lang="pt-BR" dirty="0" smtClean="0"/>
              <a:t>A Sífilis é uma bactéria, transmitida através de ato sexual sem o uso do preservativo; contato com sangue ou produtos sanguíneos (agulhas contaminadas ou transfusão de sangue não testado); da mãe para o filho em qualquer fase da gestação ou no momento do parto e durante a amamentação, caso haja lesão mamária causada pela infecção.</a:t>
            </a:r>
          </a:p>
          <a:p>
            <a:endParaRPr lang="pt-BR" dirty="0" smtClean="0"/>
          </a:p>
          <a:p>
            <a:r>
              <a:rPr lang="pt-BR" b="1" dirty="0" smtClean="0">
                <a:solidFill>
                  <a:srgbClr val="FF0000"/>
                </a:solidFill>
              </a:rPr>
              <a:t>Até novembro de 2021, Sacramento notificou 25 casos de sífilis adquirida, 10 casos de sífilis em gestante e 04 casos de sífilis congênita. Para que não haja aumento dos casos, é necessário testar e tratar a população.</a:t>
            </a:r>
          </a:p>
          <a:p>
            <a:endParaRPr lang="pt-BR" b="1" dirty="0" smtClean="0">
              <a:solidFill>
                <a:srgbClr val="FF0000"/>
              </a:solidFill>
            </a:endParaRPr>
          </a:p>
          <a:p>
            <a:r>
              <a:rPr lang="pt-BR" dirty="0" smtClean="0"/>
              <a:t>É importante lembrar, que caso você nunca tenha feito o teste, ou apresenta algum sinal de Infecção Sexualmente transmissível (IST), procure sua unidade de saúde de referência ou seu Agente Comunitário de Saúde </a:t>
            </a:r>
          </a:p>
          <a:p>
            <a:endParaRPr lang="pt-BR" dirty="0"/>
          </a:p>
          <a:p>
            <a:endParaRPr lang="pt-BR" dirty="0" smtClean="0"/>
          </a:p>
        </p:txBody>
      </p:sp>
      <p:graphicFrame>
        <p:nvGraphicFramePr>
          <p:cNvPr id="3" name="Tabela 2"/>
          <p:cNvGraphicFramePr>
            <a:graphicFrameLocks noGrp="1"/>
          </p:cNvGraphicFramePr>
          <p:nvPr>
            <p:extLst>
              <p:ext uri="{D42A27DB-BD31-4B8C-83A1-F6EECF244321}">
                <p14:modId xmlns:p14="http://schemas.microsoft.com/office/powerpoint/2010/main" val="1907464435"/>
              </p:ext>
            </p:extLst>
          </p:nvPr>
        </p:nvGraphicFramePr>
        <p:xfrm>
          <a:off x="425004" y="4231449"/>
          <a:ext cx="10753857" cy="2117835"/>
        </p:xfrm>
        <a:graphic>
          <a:graphicData uri="http://schemas.openxmlformats.org/drawingml/2006/table">
            <a:tbl>
              <a:tblPr firstRow="1" firstCol="1" bandRow="1">
                <a:tableStyleId>{5C22544A-7EE6-4342-B048-85BDC9FD1C3A}</a:tableStyleId>
              </a:tblPr>
              <a:tblGrid>
                <a:gridCol w="2382713"/>
                <a:gridCol w="2092786"/>
                <a:gridCol w="2092786"/>
                <a:gridCol w="2092786"/>
                <a:gridCol w="2092786"/>
              </a:tblGrid>
              <a:tr h="415737">
                <a:tc>
                  <a:txBody>
                    <a:bodyPr/>
                    <a:lstStyle/>
                    <a:p>
                      <a:pPr algn="ctr">
                        <a:lnSpc>
                          <a:spcPct val="107000"/>
                        </a:lnSpc>
                        <a:spcAft>
                          <a:spcPts val="0"/>
                        </a:spcAft>
                      </a:pPr>
                      <a:r>
                        <a:rPr lang="pt-BR" sz="1800" dirty="0">
                          <a:effectLst/>
                        </a:rPr>
                        <a:t>AGRAVO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75000"/>
                      </a:schemeClr>
                    </a:solidFill>
                  </a:tcPr>
                </a:tc>
                <a:tc>
                  <a:txBody>
                    <a:bodyPr/>
                    <a:lstStyle/>
                    <a:p>
                      <a:pPr algn="ctr">
                        <a:lnSpc>
                          <a:spcPct val="107000"/>
                        </a:lnSpc>
                        <a:spcAft>
                          <a:spcPts val="0"/>
                        </a:spcAft>
                      </a:pPr>
                      <a:r>
                        <a:rPr lang="pt-BR" sz="1800" dirty="0">
                          <a:effectLst/>
                        </a:rPr>
                        <a:t>2018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75000"/>
                      </a:schemeClr>
                    </a:solidFill>
                  </a:tcPr>
                </a:tc>
                <a:tc>
                  <a:txBody>
                    <a:bodyPr/>
                    <a:lstStyle/>
                    <a:p>
                      <a:pPr algn="ctr">
                        <a:lnSpc>
                          <a:spcPct val="107000"/>
                        </a:lnSpc>
                        <a:spcAft>
                          <a:spcPts val="0"/>
                        </a:spcAft>
                      </a:pPr>
                      <a:r>
                        <a:rPr lang="pt-BR" sz="1800" dirty="0">
                          <a:effectLst/>
                        </a:rPr>
                        <a:t>2019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75000"/>
                      </a:schemeClr>
                    </a:solidFill>
                  </a:tcPr>
                </a:tc>
                <a:tc>
                  <a:txBody>
                    <a:bodyPr/>
                    <a:lstStyle/>
                    <a:p>
                      <a:pPr algn="ctr">
                        <a:lnSpc>
                          <a:spcPct val="107000"/>
                        </a:lnSpc>
                        <a:spcAft>
                          <a:spcPts val="0"/>
                        </a:spcAft>
                      </a:pPr>
                      <a:r>
                        <a:rPr lang="pt-BR" sz="1800" dirty="0">
                          <a:effectLst/>
                        </a:rPr>
                        <a:t>2020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75000"/>
                      </a:schemeClr>
                    </a:solidFill>
                  </a:tcPr>
                </a:tc>
                <a:tc>
                  <a:txBody>
                    <a:bodyPr/>
                    <a:lstStyle/>
                    <a:p>
                      <a:pPr algn="ctr">
                        <a:lnSpc>
                          <a:spcPct val="107000"/>
                        </a:lnSpc>
                        <a:spcAft>
                          <a:spcPts val="0"/>
                        </a:spcAft>
                      </a:pPr>
                      <a:r>
                        <a:rPr lang="pt-BR" sz="1800" dirty="0">
                          <a:effectLst/>
                        </a:rPr>
                        <a:t>2021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75000"/>
                      </a:schemeClr>
                    </a:solidFill>
                  </a:tcPr>
                </a:tc>
              </a:tr>
              <a:tr h="567366">
                <a:tc>
                  <a:txBody>
                    <a:bodyPr/>
                    <a:lstStyle/>
                    <a:p>
                      <a:pPr algn="ctr">
                        <a:lnSpc>
                          <a:spcPct val="107000"/>
                        </a:lnSpc>
                        <a:spcAft>
                          <a:spcPts val="0"/>
                        </a:spcAft>
                      </a:pPr>
                      <a:r>
                        <a:rPr lang="pt-BR" sz="1800" b="1" dirty="0">
                          <a:effectLst/>
                          <a:latin typeface="+mn-lt"/>
                        </a:rPr>
                        <a:t>SÍFILIS ADQUIRIDA</a:t>
                      </a:r>
                      <a:endParaRPr lang="pt-BR"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b="1">
                          <a:effectLst/>
                          <a:latin typeface="+mn-lt"/>
                        </a:rPr>
                        <a:t>31</a:t>
                      </a:r>
                      <a:endParaRPr lang="pt-BR" sz="1800" b="1">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b="1">
                          <a:effectLst/>
                          <a:latin typeface="+mn-lt"/>
                        </a:rPr>
                        <a:t>25</a:t>
                      </a:r>
                      <a:endParaRPr lang="pt-BR" sz="1800" b="1">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b="1">
                          <a:effectLst/>
                          <a:latin typeface="+mn-lt"/>
                        </a:rPr>
                        <a:t>28</a:t>
                      </a:r>
                      <a:endParaRPr lang="pt-BR" sz="1800" b="1">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b="1">
                          <a:effectLst/>
                          <a:latin typeface="+mn-lt"/>
                        </a:rPr>
                        <a:t>25</a:t>
                      </a:r>
                      <a:endParaRPr lang="pt-BR" sz="1800" b="1">
                        <a:effectLst/>
                        <a:latin typeface="+mn-lt"/>
                        <a:ea typeface="Calibri" panose="020F0502020204030204" pitchFamily="34" charset="0"/>
                        <a:cs typeface="Times New Roman" panose="02020603050405020304" pitchFamily="18" charset="0"/>
                      </a:endParaRPr>
                    </a:p>
                  </a:txBody>
                  <a:tcPr marL="68580" marR="68580" marT="0" marB="0" anchor="ctr"/>
                </a:tc>
              </a:tr>
              <a:tr h="567366">
                <a:tc>
                  <a:txBody>
                    <a:bodyPr/>
                    <a:lstStyle/>
                    <a:p>
                      <a:pPr algn="ctr">
                        <a:lnSpc>
                          <a:spcPct val="107000"/>
                        </a:lnSpc>
                        <a:spcAft>
                          <a:spcPts val="0"/>
                        </a:spcAft>
                      </a:pPr>
                      <a:r>
                        <a:rPr lang="pt-BR" sz="1800" b="1" dirty="0">
                          <a:effectLst/>
                          <a:latin typeface="+mn-lt"/>
                        </a:rPr>
                        <a:t>SÍFILIS CONGÊNITA</a:t>
                      </a:r>
                      <a:endParaRPr lang="pt-BR"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b="1" dirty="0">
                          <a:effectLst/>
                          <a:latin typeface="+mn-lt"/>
                        </a:rPr>
                        <a:t>4</a:t>
                      </a:r>
                      <a:endParaRPr lang="pt-BR"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b="1" dirty="0">
                          <a:effectLst/>
                          <a:latin typeface="+mn-lt"/>
                        </a:rPr>
                        <a:t>6</a:t>
                      </a:r>
                      <a:endParaRPr lang="pt-BR"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b="1">
                          <a:effectLst/>
                          <a:latin typeface="+mn-lt"/>
                        </a:rPr>
                        <a:t>3</a:t>
                      </a:r>
                      <a:endParaRPr lang="pt-BR" sz="1800" b="1">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b="1" dirty="0">
                          <a:effectLst/>
                          <a:latin typeface="+mn-lt"/>
                        </a:rPr>
                        <a:t>4</a:t>
                      </a:r>
                      <a:endParaRPr lang="pt-BR" sz="1800" b="1" dirty="0">
                        <a:effectLst/>
                        <a:latin typeface="+mn-lt"/>
                        <a:ea typeface="Calibri" panose="020F0502020204030204" pitchFamily="34" charset="0"/>
                        <a:cs typeface="Times New Roman" panose="02020603050405020304" pitchFamily="18" charset="0"/>
                      </a:endParaRPr>
                    </a:p>
                  </a:txBody>
                  <a:tcPr marL="68580" marR="68580" marT="0" marB="0" anchor="ctr"/>
                </a:tc>
              </a:tr>
              <a:tr h="567366">
                <a:tc>
                  <a:txBody>
                    <a:bodyPr/>
                    <a:lstStyle/>
                    <a:p>
                      <a:pPr algn="ctr">
                        <a:lnSpc>
                          <a:spcPct val="107000"/>
                        </a:lnSpc>
                        <a:spcAft>
                          <a:spcPts val="0"/>
                        </a:spcAft>
                      </a:pPr>
                      <a:r>
                        <a:rPr lang="pt-BR" sz="1800" b="1">
                          <a:effectLst/>
                          <a:latin typeface="+mn-lt"/>
                        </a:rPr>
                        <a:t>SÍFILIS EM GESTANTE</a:t>
                      </a:r>
                      <a:endParaRPr lang="pt-BR" sz="1800" b="1">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b="1" dirty="0">
                          <a:effectLst/>
                          <a:latin typeface="+mn-lt"/>
                        </a:rPr>
                        <a:t>8</a:t>
                      </a:r>
                      <a:endParaRPr lang="pt-BR"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b="1" dirty="0">
                          <a:effectLst/>
                          <a:latin typeface="+mn-lt"/>
                        </a:rPr>
                        <a:t>8</a:t>
                      </a:r>
                      <a:endParaRPr lang="pt-BR"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b="1" dirty="0">
                          <a:effectLst/>
                          <a:latin typeface="+mn-lt"/>
                        </a:rPr>
                        <a:t>5</a:t>
                      </a:r>
                      <a:endParaRPr lang="pt-BR" sz="18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800" b="1" dirty="0">
                          <a:effectLst/>
                          <a:latin typeface="+mn-lt"/>
                        </a:rPr>
                        <a:t>10</a:t>
                      </a:r>
                      <a:endParaRPr lang="pt-BR" sz="1800" b="1" dirty="0">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Espaço Reservado para Número de Slide 3"/>
          <p:cNvSpPr>
            <a:spLocks noGrp="1"/>
          </p:cNvSpPr>
          <p:nvPr>
            <p:ph type="sldNum" sz="quarter" idx="12"/>
          </p:nvPr>
        </p:nvSpPr>
        <p:spPr/>
        <p:txBody>
          <a:bodyPr/>
          <a:lstStyle/>
          <a:p>
            <a:fld id="{02F4F623-0C4C-4FE1-B202-9C31887FC7EB}" type="slidenum">
              <a:rPr lang="pt-BR" smtClean="0"/>
              <a:t>9</a:t>
            </a:fld>
            <a:endParaRPr lang="pt-BR"/>
          </a:p>
        </p:txBody>
      </p:sp>
    </p:spTree>
    <p:extLst>
      <p:ext uri="{BB962C8B-B14F-4D97-AF65-F5344CB8AC3E}">
        <p14:creationId xmlns:p14="http://schemas.microsoft.com/office/powerpoint/2010/main" val="2780870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4783</Words>
  <Application>Microsoft Office PowerPoint</Application>
  <PresentationFormat>Widescreen</PresentationFormat>
  <Paragraphs>496</Paragraphs>
  <Slides>33</Slides>
  <Notes>1</Notes>
  <HiddenSlides>0</HiddenSlides>
  <MMClips>0</MMClips>
  <ScaleCrop>false</ScaleCrop>
  <HeadingPairs>
    <vt:vector size="6" baseType="variant">
      <vt:variant>
        <vt:lpstr>Fontes usadas</vt:lpstr>
      </vt:variant>
      <vt:variant>
        <vt:i4>8</vt:i4>
      </vt:variant>
      <vt:variant>
        <vt:lpstr>Tema</vt:lpstr>
      </vt:variant>
      <vt:variant>
        <vt:i4>2</vt:i4>
      </vt:variant>
      <vt:variant>
        <vt:lpstr>Títulos de slides</vt:lpstr>
      </vt:variant>
      <vt:variant>
        <vt:i4>33</vt:i4>
      </vt:variant>
    </vt:vector>
  </HeadingPairs>
  <TitlesOfParts>
    <vt:vector size="43" baseType="lpstr">
      <vt:lpstr>Arial</vt:lpstr>
      <vt:lpstr>Arial</vt:lpstr>
      <vt:lpstr>Calibri</vt:lpstr>
      <vt:lpstr>Calibri Light</vt:lpstr>
      <vt:lpstr>Comic Sans MS</vt:lpstr>
      <vt:lpstr>Google Sans</vt:lpstr>
      <vt:lpstr>Times New Roman</vt:lpstr>
      <vt:lpstr>Wingdings</vt:lpstr>
      <vt:lpstr>Tema do Office</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reginaldoafonsodossantos@gmail.com</dc:creator>
  <cp:lastModifiedBy>reginaldoafonsodossantos@gmail.com</cp:lastModifiedBy>
  <cp:revision>83</cp:revision>
  <dcterms:created xsi:type="dcterms:W3CDTF">2021-12-18T10:35:25Z</dcterms:created>
  <dcterms:modified xsi:type="dcterms:W3CDTF">2021-12-30T11:11:11Z</dcterms:modified>
</cp:coreProperties>
</file>