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58" r:id="rId3"/>
    <p:sldId id="259" r:id="rId4"/>
    <p:sldId id="260" r:id="rId5"/>
    <p:sldId id="264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8" r:id="rId14"/>
    <p:sldId id="279" r:id="rId15"/>
    <p:sldId id="280" r:id="rId16"/>
    <p:sldId id="281" r:id="rId17"/>
    <p:sldId id="277" r:id="rId18"/>
    <p:sldId id="282" r:id="rId19"/>
    <p:sldId id="283" r:id="rId20"/>
    <p:sldId id="262" r:id="rId21"/>
    <p:sldId id="261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16DDE-0D0F-4266-A5AB-175C6A857B4D}" type="datetimeFigureOut">
              <a:rPr lang="pt-BR" smtClean="0"/>
              <a:t>30/12/2021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694-7B1A-4E2A-847E-50520BC3E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69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4694-7B1A-4E2A-847E-50520BC3E8A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00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CDD-13A1-43FB-957A-D29A52E19784}" type="datetime1">
              <a:rPr lang="pt-BR" smtClean="0"/>
              <a:t>30/12/2021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65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477F-7FDD-460C-9F8A-1B51BEA0C0CC}" type="datetime1">
              <a:rPr lang="pt-BR" smtClean="0"/>
              <a:t>30/12/2021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58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427A-3D1F-4437-9E34-64745511C4C9}" type="datetime1">
              <a:rPr lang="pt-BR" smtClean="0"/>
              <a:t>30/12/2021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08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6345-1064-4FF5-A59A-9735A03FF489}" type="datetime1">
              <a:rPr lang="pt-BR" smtClean="0"/>
              <a:t>30/12/2021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04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136E-98D0-4A77-8F70-E7EDCBE8514C}" type="datetime1">
              <a:rPr lang="pt-BR" smtClean="0"/>
              <a:t>30/12/2021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43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C5EB-6452-44AF-BF4E-4070F267A429}" type="datetime1">
              <a:rPr lang="pt-BR" smtClean="0"/>
              <a:t>30/12/2021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70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6E04-4D38-4231-8701-9088222C47AC}" type="datetime1">
              <a:rPr lang="pt-BR" smtClean="0"/>
              <a:t>30/12/2021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89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13CA-C6C0-45B4-9C12-BAE1F63A9252}" type="datetime1">
              <a:rPr lang="pt-BR" smtClean="0"/>
              <a:t>30/12/2021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57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7396-8AF6-43C2-B4D3-7F7615243D7D}" type="datetime1">
              <a:rPr lang="pt-BR" smtClean="0"/>
              <a:t>30/12/2021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15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44A1-B4B9-4F0E-AD6B-471A341A9F7B}" type="datetime1">
              <a:rPr lang="pt-BR" smtClean="0"/>
              <a:t>30/12/2021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69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A2AE-4EE3-40C3-805F-CD1FD3AC950E}" type="datetime1">
              <a:rPr lang="pt-BR" smtClean="0"/>
              <a:t>30/12/2021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77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C266-253F-4D65-9FB5-219237D073F0}" type="datetime1">
              <a:rPr lang="pt-BR" smtClean="0"/>
              <a:t>30/12/2021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6BE2-BB71-46C9-B958-6510AEE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1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4" y="719920"/>
            <a:ext cx="10536071" cy="592654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95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74" y="668455"/>
            <a:ext cx="7018004" cy="5790249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4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55093" y="313899"/>
            <a:ext cx="346653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PERÍODO DE INCUBAÇÃO</a:t>
            </a:r>
          </a:p>
          <a:p>
            <a:endParaRPr lang="pt-BR" b="1" dirty="0" smtClean="0"/>
          </a:p>
          <a:p>
            <a:r>
              <a:rPr lang="pt-BR" dirty="0" smtClean="0"/>
              <a:t>• Transmissão vetorial – 4 a 15 dias.</a:t>
            </a:r>
          </a:p>
          <a:p>
            <a:r>
              <a:rPr lang="pt-BR" dirty="0" smtClean="0"/>
              <a:t>• Transmissão oral – de 3 a 22 dias.</a:t>
            </a:r>
          </a:p>
          <a:p>
            <a:r>
              <a:rPr lang="pt-BR" dirty="0" smtClean="0"/>
              <a:t>• Transmissão </a:t>
            </a:r>
            <a:r>
              <a:rPr lang="pt-BR" dirty="0" err="1" smtClean="0"/>
              <a:t>transfusional</a:t>
            </a:r>
            <a:r>
              <a:rPr lang="pt-BR" dirty="0" smtClean="0"/>
              <a:t> – 30 a 40 dias ou mais.</a:t>
            </a:r>
          </a:p>
          <a:p>
            <a:r>
              <a:rPr lang="pt-BR" dirty="0" smtClean="0"/>
              <a:t>• Transmissão por acidentes laboratoriais – até 20 dias após exposição.</a:t>
            </a:r>
          </a:p>
          <a:p>
            <a:r>
              <a:rPr lang="pt-BR" dirty="0" smtClean="0"/>
              <a:t>• Outras formas de transmissão – não existem períodos de incubação definidos.</a:t>
            </a:r>
          </a:p>
          <a:p>
            <a:endParaRPr lang="pt-BR" dirty="0" smtClean="0"/>
          </a:p>
          <a:p>
            <a:r>
              <a:rPr lang="pt-BR" b="1" dirty="0" smtClean="0"/>
              <a:t>PERÍODO DE TRANSMISSIBILIDADE</a:t>
            </a:r>
          </a:p>
          <a:p>
            <a:endParaRPr lang="pt-BR" b="1" dirty="0" smtClean="0"/>
          </a:p>
          <a:p>
            <a:r>
              <a:rPr lang="pt-BR" dirty="0" smtClean="0"/>
              <a:t>A maioria dos indivíduos com infecção por T. </a:t>
            </a:r>
            <a:r>
              <a:rPr lang="pt-BR" dirty="0" err="1" smtClean="0"/>
              <a:t>cruzi</a:t>
            </a:r>
            <a:r>
              <a:rPr lang="pt-BR" dirty="0" smtClean="0"/>
              <a:t> alberga o parasito no sangue, nos tecidos e </a:t>
            </a:r>
            <a:r>
              <a:rPr lang="pt-BR" dirty="0" err="1" smtClean="0"/>
              <a:t>ór-gãos</a:t>
            </a:r>
            <a:r>
              <a:rPr lang="pt-BR" dirty="0" smtClean="0"/>
              <a:t>, durante toda a vida.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650173" y="573206"/>
            <a:ext cx="5431809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SITUAÇÃO MUNICIPAL</a:t>
            </a:r>
          </a:p>
          <a:p>
            <a:endParaRPr lang="pt-BR" b="1" dirty="0" smtClean="0"/>
          </a:p>
          <a:p>
            <a:r>
              <a:rPr lang="pt-BR" dirty="0" smtClean="0"/>
              <a:t>Não tem notificações de casos de chagas na forma aguda  no município. </a:t>
            </a:r>
          </a:p>
          <a:p>
            <a:endParaRPr lang="pt-BR" b="1" dirty="0" smtClean="0"/>
          </a:p>
          <a:p>
            <a:r>
              <a:rPr lang="pt-BR" b="1" dirty="0" smtClean="0"/>
              <a:t>REFERÊNCIA BIBLIOGRÁFICA: </a:t>
            </a:r>
          </a:p>
          <a:p>
            <a:r>
              <a:rPr lang="pt-BR" dirty="0" smtClean="0"/>
              <a:t>Guia de Vigilância em Saúde de 2019, Biblioteca Virtual em Saúde do Ministério da Saúde, www.saude.gov.br/bvs </a:t>
            </a:r>
          </a:p>
          <a:p>
            <a:r>
              <a:rPr lang="pt-BR" dirty="0" smtClean="0"/>
              <a:t>Disponível em: http://bvsms.saude.gov.br/bvs/publicacoes/guia_vigilancia_saude_3ed.pdf</a:t>
            </a:r>
          </a:p>
          <a:p>
            <a:endParaRPr lang="pt-BR" dirty="0" smtClean="0"/>
          </a:p>
          <a:p>
            <a:r>
              <a:rPr lang="pt-BR" b="1" dirty="0" smtClean="0"/>
              <a:t>ELABORAÇÃO : </a:t>
            </a:r>
          </a:p>
          <a:p>
            <a:r>
              <a:rPr lang="pt-BR" dirty="0" smtClean="0"/>
              <a:t>Benedita Nunes Santana, Diretora de Vigilância em Saúde </a:t>
            </a:r>
          </a:p>
          <a:p>
            <a:r>
              <a:rPr lang="pt-BR" dirty="0" smtClean="0"/>
              <a:t>Revisão : Reginaldo Afonso dos Santos, Gestor do Sus, Secretário de Saúde</a:t>
            </a:r>
          </a:p>
          <a:p>
            <a:r>
              <a:rPr lang="pt-BR" dirty="0" smtClean="0"/>
              <a:t>Edição: Eduardo Costa Vaz </a:t>
            </a:r>
          </a:p>
          <a:p>
            <a:r>
              <a:rPr lang="pt-BR" dirty="0" smtClean="0"/>
              <a:t>Colaboradores: </a:t>
            </a:r>
            <a:r>
              <a:rPr lang="pt-BR" dirty="0" err="1" smtClean="0"/>
              <a:t>Fabrícia</a:t>
            </a:r>
            <a:r>
              <a:rPr lang="pt-BR" dirty="0" smtClean="0"/>
              <a:t> Siqueira de Souza Alves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7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9517" y="253959"/>
            <a:ext cx="6096000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 smtClean="0"/>
              <a:t>Leishmaniose Visceral</a:t>
            </a:r>
          </a:p>
          <a:p>
            <a:r>
              <a:rPr lang="pt-BR" dirty="0" smtClean="0"/>
              <a:t>CID 10: B55.0</a:t>
            </a:r>
          </a:p>
          <a:p>
            <a:r>
              <a:rPr lang="pt-BR" dirty="0" smtClean="0"/>
              <a:t>Descrição</a:t>
            </a:r>
          </a:p>
          <a:p>
            <a:r>
              <a:rPr lang="pt-BR" dirty="0" smtClean="0"/>
              <a:t>Doença crônica e sistêmica, que, quando não tratada, pode evoluir para óbito em mais de 90% dos casos.</a:t>
            </a:r>
          </a:p>
          <a:p>
            <a:endParaRPr lang="pt-BR" dirty="0" smtClean="0"/>
          </a:p>
          <a:p>
            <a:r>
              <a:rPr lang="pt-BR" dirty="0" smtClean="0"/>
              <a:t>Sinonímia</a:t>
            </a:r>
          </a:p>
          <a:p>
            <a:r>
              <a:rPr lang="pt-BR" dirty="0" err="1" smtClean="0"/>
              <a:t>Calazar</a:t>
            </a:r>
            <a:r>
              <a:rPr lang="pt-BR" dirty="0" smtClean="0"/>
              <a:t>, esplenomegalia tropical, febre </a:t>
            </a:r>
            <a:r>
              <a:rPr lang="pt-BR" dirty="0" err="1" smtClean="0"/>
              <a:t>dundun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Agente etiológico</a:t>
            </a:r>
          </a:p>
          <a:p>
            <a:r>
              <a:rPr lang="pt-BR" dirty="0" smtClean="0"/>
              <a:t>Protozoários </a:t>
            </a:r>
            <a:r>
              <a:rPr lang="pt-BR" dirty="0" err="1" smtClean="0"/>
              <a:t>tripanosomatídeos</a:t>
            </a:r>
            <a:r>
              <a:rPr lang="pt-BR" dirty="0" smtClean="0"/>
              <a:t> do gênero </a:t>
            </a:r>
            <a:r>
              <a:rPr lang="pt-BR" dirty="0" err="1" smtClean="0"/>
              <a:t>Leishmania</a:t>
            </a:r>
            <a:r>
              <a:rPr lang="pt-BR" dirty="0" smtClean="0"/>
              <a:t>. Nas Américas, a </a:t>
            </a:r>
            <a:r>
              <a:rPr lang="pt-BR" dirty="0" err="1" smtClean="0"/>
              <a:t>Leishmania</a:t>
            </a:r>
            <a:r>
              <a:rPr lang="pt-BR" dirty="0" smtClean="0"/>
              <a:t> (</a:t>
            </a:r>
            <a:r>
              <a:rPr lang="pt-BR" dirty="0" err="1" smtClean="0"/>
              <a:t>Leishmania</a:t>
            </a:r>
            <a:r>
              <a:rPr lang="pt-BR" dirty="0" smtClean="0"/>
              <a:t>) </a:t>
            </a:r>
            <a:r>
              <a:rPr lang="pt-BR" dirty="0" err="1" smtClean="0"/>
              <a:t>chagasi</a:t>
            </a:r>
            <a:r>
              <a:rPr lang="pt-BR" dirty="0" smtClean="0"/>
              <a:t> é a espécie comumente envolvida na transmissão da leishmaniose visceral (LV).</a:t>
            </a:r>
          </a:p>
          <a:p>
            <a:r>
              <a:rPr lang="pt-BR" dirty="0" smtClean="0"/>
              <a:t>Reservatórios</a:t>
            </a:r>
          </a:p>
          <a:p>
            <a:r>
              <a:rPr lang="pt-BR" dirty="0" smtClean="0"/>
              <a:t>Na área urbana, o cão (Canis </a:t>
            </a:r>
            <a:r>
              <a:rPr lang="pt-BR" dirty="0" err="1" smtClean="0"/>
              <a:t>familiaris</a:t>
            </a:r>
            <a:r>
              <a:rPr lang="pt-BR" dirty="0" smtClean="0"/>
              <a:t>) é a principal fonte de infecção. A </a:t>
            </a:r>
            <a:r>
              <a:rPr lang="pt-BR" dirty="0" err="1" smtClean="0"/>
              <a:t>enzootia</a:t>
            </a:r>
            <a:r>
              <a:rPr lang="pt-BR" dirty="0" smtClean="0"/>
              <a:t> canina tem </a:t>
            </a:r>
            <a:r>
              <a:rPr lang="pt-BR" dirty="0" err="1" smtClean="0"/>
              <a:t>pre-cedido</a:t>
            </a:r>
            <a:r>
              <a:rPr lang="pt-BR" dirty="0" smtClean="0"/>
              <a:t> a ocorrência de casos humanos e a infecção em cães tem sido mais prevalente que no homem.</a:t>
            </a:r>
          </a:p>
          <a:p>
            <a:r>
              <a:rPr lang="pt-BR" dirty="0" smtClean="0"/>
              <a:t> No ambiente silvestre, os reservatórios são as raposas (</a:t>
            </a:r>
            <a:r>
              <a:rPr lang="pt-BR" dirty="0" err="1" smtClean="0"/>
              <a:t>Dusicyon</a:t>
            </a:r>
            <a:r>
              <a:rPr lang="pt-BR" dirty="0" smtClean="0"/>
              <a:t> </a:t>
            </a:r>
            <a:r>
              <a:rPr lang="pt-BR" dirty="0" err="1" smtClean="0"/>
              <a:t>vetulus</a:t>
            </a:r>
            <a:r>
              <a:rPr lang="pt-BR" dirty="0" smtClean="0"/>
              <a:t> e </a:t>
            </a:r>
            <a:r>
              <a:rPr lang="pt-BR" dirty="0" err="1" smtClean="0"/>
              <a:t>Cerdocyon</a:t>
            </a:r>
            <a:r>
              <a:rPr lang="pt-BR" dirty="0" smtClean="0"/>
              <a:t> </a:t>
            </a:r>
            <a:r>
              <a:rPr lang="pt-BR" dirty="0" err="1" smtClean="0"/>
              <a:t>thous</a:t>
            </a:r>
            <a:r>
              <a:rPr lang="pt-BR" dirty="0" smtClean="0"/>
              <a:t>) e os marsupiais (</a:t>
            </a:r>
            <a:r>
              <a:rPr lang="pt-BR" dirty="0" err="1" smtClean="0"/>
              <a:t>Didelphis</a:t>
            </a:r>
            <a:r>
              <a:rPr lang="pt-BR" dirty="0" smtClean="0"/>
              <a:t> </a:t>
            </a:r>
            <a:r>
              <a:rPr lang="pt-BR" dirty="0" err="1" smtClean="0"/>
              <a:t>albiventris</a:t>
            </a:r>
            <a:r>
              <a:rPr lang="pt-BR" dirty="0" smtClean="0"/>
              <a:t>).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517" y="253959"/>
            <a:ext cx="4968354" cy="357721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219" y="4067176"/>
            <a:ext cx="4186949" cy="2352533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45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7671" y="108889"/>
            <a:ext cx="1120481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VETORES</a:t>
            </a:r>
          </a:p>
          <a:p>
            <a:endParaRPr lang="pt-BR" dirty="0" smtClean="0"/>
          </a:p>
          <a:p>
            <a:r>
              <a:rPr lang="pt-BR" dirty="0" smtClean="0"/>
              <a:t>No Brasil, duas espécies estão relacionadas com a transmissão da doença: </a:t>
            </a:r>
            <a:r>
              <a:rPr lang="pt-BR" dirty="0" err="1" smtClean="0"/>
              <a:t>Lutzomyia</a:t>
            </a:r>
            <a:r>
              <a:rPr lang="pt-BR" dirty="0" smtClean="0"/>
              <a:t> </a:t>
            </a:r>
            <a:r>
              <a:rPr lang="pt-BR" dirty="0" err="1" smtClean="0"/>
              <a:t>longipalpis</a:t>
            </a:r>
            <a:r>
              <a:rPr lang="pt-BR" dirty="0" smtClean="0"/>
              <a:t>, a principal; e </a:t>
            </a:r>
            <a:r>
              <a:rPr lang="pt-BR" dirty="0" err="1" smtClean="0"/>
              <a:t>Lutzomyia</a:t>
            </a:r>
            <a:r>
              <a:rPr lang="pt-BR" dirty="0" smtClean="0"/>
              <a:t> </a:t>
            </a:r>
            <a:r>
              <a:rPr lang="pt-BR" dirty="0" err="1" smtClean="0"/>
              <a:t>cruzi</a:t>
            </a:r>
            <a:r>
              <a:rPr lang="pt-BR" dirty="0" smtClean="0"/>
              <a:t>, também incriminada como </a:t>
            </a:r>
            <a:r>
              <a:rPr lang="pt-BR" dirty="0" err="1" smtClean="0"/>
              <a:t>vetora</a:t>
            </a:r>
            <a:r>
              <a:rPr lang="pt-BR" dirty="0" smtClean="0"/>
              <a:t> em áreas específicas dos estados do Mato Grosso e Mato Grosso do Sul. Ainda, é possível que uma terceira espécie, </a:t>
            </a:r>
            <a:r>
              <a:rPr lang="pt-BR" dirty="0" err="1" smtClean="0"/>
              <a:t>Lutzomyia</a:t>
            </a:r>
            <a:r>
              <a:rPr lang="pt-BR" dirty="0" smtClean="0"/>
              <a:t> </a:t>
            </a:r>
            <a:r>
              <a:rPr lang="pt-BR" dirty="0" err="1" smtClean="0"/>
              <a:t>migonei</a:t>
            </a:r>
            <a:r>
              <a:rPr lang="pt-BR" dirty="0" smtClean="0"/>
              <a:t>, também participe da transmissão de LV, devido à sua alta densidade em áreas com ausência de L. </a:t>
            </a:r>
            <a:r>
              <a:rPr lang="pt-BR" dirty="0" err="1" smtClean="0"/>
              <a:t>longipalpis</a:t>
            </a:r>
            <a:r>
              <a:rPr lang="pt-BR" dirty="0" smtClean="0"/>
              <a:t> e/ou L. </a:t>
            </a:r>
            <a:r>
              <a:rPr lang="pt-BR" dirty="0" err="1" smtClean="0"/>
              <a:t>cruzi</a:t>
            </a:r>
            <a:r>
              <a:rPr lang="pt-BR" dirty="0" smtClean="0"/>
              <a:t> e registro de casos autóctones da doença, mas isto precisa ser mais estudado.</a:t>
            </a:r>
          </a:p>
          <a:p>
            <a:endParaRPr lang="pt-BR" dirty="0" smtClean="0"/>
          </a:p>
          <a:p>
            <a:r>
              <a:rPr lang="pt-BR" dirty="0" smtClean="0"/>
              <a:t>A L. </a:t>
            </a:r>
            <a:r>
              <a:rPr lang="pt-BR" dirty="0" err="1" smtClean="0"/>
              <a:t>longipalpis</a:t>
            </a:r>
            <a:r>
              <a:rPr lang="pt-BR" dirty="0" smtClean="0"/>
              <a:t> adapta-se facilmente ao </a:t>
            </a:r>
            <a:r>
              <a:rPr lang="pt-BR" dirty="0" err="1" smtClean="0"/>
              <a:t>peridomicílio</a:t>
            </a:r>
            <a:r>
              <a:rPr lang="pt-BR" dirty="0" smtClean="0"/>
              <a:t> e a variadas temperaturas: pode ser </a:t>
            </a:r>
            <a:r>
              <a:rPr lang="pt-BR" dirty="0" err="1" smtClean="0"/>
              <a:t>encon-trada</a:t>
            </a:r>
            <a:r>
              <a:rPr lang="pt-BR" dirty="0" smtClean="0"/>
              <a:t> no interior dos domicílios e em abrigos de animais domésticos. A atividade dos </a:t>
            </a:r>
            <a:r>
              <a:rPr lang="pt-BR" dirty="0" err="1" smtClean="0"/>
              <a:t>flebotomíneos</a:t>
            </a:r>
            <a:r>
              <a:rPr lang="pt-BR" dirty="0" smtClean="0"/>
              <a:t> é crepuscular e noturna.</a:t>
            </a:r>
          </a:p>
          <a:p>
            <a:r>
              <a:rPr lang="pt-BR" dirty="0" smtClean="0"/>
              <a:t> No intra e </a:t>
            </a:r>
            <a:r>
              <a:rPr lang="pt-BR" dirty="0" err="1" smtClean="0"/>
              <a:t>peridomicílio</a:t>
            </a:r>
            <a:r>
              <a:rPr lang="pt-BR" dirty="0" smtClean="0"/>
              <a:t>, a L. </a:t>
            </a:r>
            <a:r>
              <a:rPr lang="pt-BR" dirty="0" err="1" smtClean="0"/>
              <a:t>longipalpis</a:t>
            </a:r>
            <a:r>
              <a:rPr lang="pt-BR" dirty="0" smtClean="0"/>
              <a:t> é encontrada, principalmente, próxima a uma fonte de alimento. Durante o dia, esses insetos ficam em repouso, em lugares sombreados e úmidos, protegidos do vento e de predadores naturais.</a:t>
            </a:r>
          </a:p>
          <a:p>
            <a:endParaRPr lang="pt-BR" dirty="0" smtClean="0"/>
          </a:p>
          <a:p>
            <a:r>
              <a:rPr lang="pt-BR" dirty="0" smtClean="0"/>
              <a:t>Esses insetos são conhecidos popularmente por mosquito-palha, tatuquira, birigui, entre outros, dependendo da região geográfica.</a:t>
            </a:r>
          </a:p>
          <a:p>
            <a:endParaRPr lang="pt-BR" dirty="0" smtClean="0"/>
          </a:p>
          <a:p>
            <a:r>
              <a:rPr lang="pt-BR" b="1" dirty="0" smtClean="0"/>
              <a:t>MODO DE TRANSMISSÃO</a:t>
            </a:r>
          </a:p>
          <a:p>
            <a:r>
              <a:rPr lang="pt-BR" dirty="0" smtClean="0"/>
              <a:t>A transmissão ocorre pela picada dos vetores infectados pela </a:t>
            </a:r>
            <a:r>
              <a:rPr lang="pt-BR" dirty="0" err="1" smtClean="0"/>
              <a:t>Leishmania</a:t>
            </a:r>
            <a:r>
              <a:rPr lang="pt-BR" dirty="0" smtClean="0"/>
              <a:t> (L.) </a:t>
            </a:r>
            <a:r>
              <a:rPr lang="pt-BR" dirty="0" err="1" smtClean="0"/>
              <a:t>chagasi</a:t>
            </a:r>
            <a:r>
              <a:rPr lang="pt-BR" dirty="0" smtClean="0"/>
              <a:t>. Não ocorre transmissão de pessoa a pessoa.</a:t>
            </a:r>
          </a:p>
          <a:p>
            <a:endParaRPr lang="pt-BR" dirty="0" smtClean="0"/>
          </a:p>
          <a:p>
            <a:r>
              <a:rPr lang="pt-BR" b="1" dirty="0" smtClean="0"/>
              <a:t>PERÍODO DE INCUBAÇÃO</a:t>
            </a:r>
          </a:p>
          <a:p>
            <a:r>
              <a:rPr lang="pt-BR" dirty="0" smtClean="0"/>
              <a:t>No homem, é de 10 dias a 24 meses, com média entre 2 e 6 meses, e, no cão, varia de 3 meses a vários anos, com média de 3 a 7 meses.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22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9516" y="203623"/>
            <a:ext cx="365305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ASSISTÊNCIA AO PACIENTE</a:t>
            </a:r>
          </a:p>
          <a:p>
            <a:endParaRPr lang="pt-BR" b="1" dirty="0" smtClean="0"/>
          </a:p>
          <a:p>
            <a:r>
              <a:rPr lang="pt-BR" dirty="0" smtClean="0"/>
              <a:t>Todo caso suspeito deve ser submetido a investigação clínica, epidemiológica e aos métodos </a:t>
            </a:r>
            <a:r>
              <a:rPr lang="pt-BR" dirty="0" err="1" smtClean="0"/>
              <a:t>auxi-liares</a:t>
            </a:r>
            <a:r>
              <a:rPr lang="pt-BR" dirty="0" smtClean="0"/>
              <a:t> de diagnóstico. </a:t>
            </a:r>
          </a:p>
          <a:p>
            <a:endParaRPr lang="pt-BR" dirty="0"/>
          </a:p>
          <a:p>
            <a:r>
              <a:rPr lang="pt-BR" dirty="0" smtClean="0"/>
              <a:t>Caso seja confirmado, inicia-se o tratamento segundo procedimentos terapêuticos padronizados e acompanha-se o paciente mensalmente (para avaliação da cura clínica).</a:t>
            </a:r>
          </a:p>
          <a:p>
            <a:endParaRPr lang="pt-BR" dirty="0" smtClean="0"/>
          </a:p>
          <a:p>
            <a:r>
              <a:rPr lang="pt-BR" dirty="0" smtClean="0"/>
              <a:t>Os casos de LV com maior risco de evoluir para óbito devem ser internados e tratados em hospitais de referência e os leves ou intermediários devem ser assistidos no nível ambulatorial, em unidades de saúde com profissionais capacitados</a:t>
            </a:r>
          </a:p>
          <a:p>
            <a:endParaRPr lang="pt-BR" dirty="0" smtClean="0"/>
          </a:p>
        </p:txBody>
      </p:sp>
      <p:sp>
        <p:nvSpPr>
          <p:cNvPr id="3" name="Retângulo 2"/>
          <p:cNvSpPr/>
          <p:nvPr/>
        </p:nvSpPr>
        <p:spPr>
          <a:xfrm>
            <a:off x="5054220" y="394481"/>
            <a:ext cx="6096000" cy="56323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spAutoFit/>
          </a:bodyPr>
          <a:lstStyle/>
          <a:p>
            <a:pPr algn="ctr"/>
            <a:r>
              <a:rPr lang="pt-BR" b="1" dirty="0" smtClean="0"/>
              <a:t>SITUAÇÃO MUNICIPAL </a:t>
            </a:r>
          </a:p>
          <a:p>
            <a:endParaRPr lang="pt-BR" dirty="0" smtClean="0"/>
          </a:p>
          <a:p>
            <a:r>
              <a:rPr lang="pt-BR" dirty="0" smtClean="0"/>
              <a:t>●Leishmaniose Visceral em humanos</a:t>
            </a:r>
          </a:p>
          <a:p>
            <a:endParaRPr lang="pt-BR" dirty="0" smtClean="0"/>
          </a:p>
          <a:p>
            <a:r>
              <a:rPr lang="pt-BR" dirty="0" smtClean="0"/>
              <a:t>2014 – registrou um caso de paciente residente no município, que foi confirmado em Botucatu. </a:t>
            </a:r>
          </a:p>
          <a:p>
            <a:endParaRPr lang="pt-BR" dirty="0"/>
          </a:p>
          <a:p>
            <a:r>
              <a:rPr lang="pt-BR" dirty="0" smtClean="0"/>
              <a:t>Confirmado e Curado.</a:t>
            </a:r>
          </a:p>
          <a:p>
            <a:endParaRPr lang="pt-BR" dirty="0" smtClean="0"/>
          </a:p>
          <a:p>
            <a:r>
              <a:rPr lang="pt-BR" dirty="0" smtClean="0"/>
              <a:t>Desde então até a presente data, janeiro de 2021, não registrou nenhum caso confirmado.</a:t>
            </a:r>
          </a:p>
          <a:p>
            <a:endParaRPr lang="pt-BR" dirty="0" smtClean="0"/>
          </a:p>
          <a:p>
            <a:r>
              <a:rPr lang="pt-BR" dirty="0" smtClean="0"/>
              <a:t>●Leishmaniose Visceral Canina</a:t>
            </a:r>
          </a:p>
          <a:p>
            <a:endParaRPr lang="pt-BR" dirty="0" smtClean="0"/>
          </a:p>
          <a:p>
            <a:r>
              <a:rPr lang="pt-BR" dirty="0" smtClean="0"/>
              <a:t>2017 até janeiro de 2021 foram registrados 10 casos (sorologia </a:t>
            </a:r>
            <a:r>
              <a:rPr lang="pt-BR" dirty="0" err="1" smtClean="0"/>
              <a:t>elisa</a:t>
            </a:r>
            <a:r>
              <a:rPr lang="pt-BR" dirty="0" smtClean="0"/>
              <a:t>), </a:t>
            </a:r>
          </a:p>
          <a:p>
            <a:endParaRPr lang="pt-BR" dirty="0"/>
          </a:p>
          <a:p>
            <a:r>
              <a:rPr lang="pt-BR" dirty="0" smtClean="0"/>
              <a:t>Sendo:</a:t>
            </a:r>
          </a:p>
          <a:p>
            <a:r>
              <a:rPr lang="pt-BR" dirty="0" smtClean="0"/>
              <a:t> 8 reagentes e </a:t>
            </a:r>
          </a:p>
          <a:p>
            <a:r>
              <a:rPr lang="pt-BR" dirty="0" smtClean="0"/>
              <a:t>2 não reagentes.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999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6119" y="351516"/>
            <a:ext cx="1042234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Leishmaniose Tegumentar Americana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CID 10: B55.1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DESCRIÇÃO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Doença infecciosa, não contagiosa, causada por protozoário, de transmissão vetorial, que acomete pele e mucosas.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SINONÍMIA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Úlcera de Bauru, nariz de tapir, botão do Oriente.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AGENTE ETIOLÓGICO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Protozoário do gênero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Leishmania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No Brasil, foram identificadas 7 espécies, sendo 6 do subgênero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Viannia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uma do subgênero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Leishmania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As 3 principais espécies são: •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Leishmania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Leishmania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amazonensis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 •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Leishmania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Viannia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guyanensi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;•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Leishmania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Viannia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braziliensis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RESERVATÓRIOS</a:t>
            </a:r>
          </a:p>
          <a:p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Infecções por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leishmanias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que causam a leishmaniose tegumentar americana (LTA) foram descritas em várias espécies de animais silvestres (roedores,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masurpiais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edentados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canídeos silvestres), sinantrópicos (roedores) e domésticos (canídeos, felídeos e equídeos). Com relação a esses últimos, seu papel na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manuten-ção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do parasito no meio ambiente ainda não foi esclarecido.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39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37062" y="230707"/>
            <a:ext cx="100538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VETORES</a:t>
            </a:r>
          </a:p>
          <a:p>
            <a:endParaRPr lang="pt-BR" b="1" dirty="0" smtClean="0"/>
          </a:p>
          <a:p>
            <a:r>
              <a:rPr lang="pt-BR" dirty="0" smtClean="0"/>
              <a:t>Os vetores da LTA são insetos denominados </a:t>
            </a:r>
            <a:r>
              <a:rPr lang="pt-BR" dirty="0" err="1" smtClean="0"/>
              <a:t>flebotomíneos</a:t>
            </a:r>
            <a:r>
              <a:rPr lang="pt-BR" dirty="0" smtClean="0"/>
              <a:t>, pertencentes à ordem </a:t>
            </a:r>
            <a:r>
              <a:rPr lang="pt-BR" dirty="0" err="1" smtClean="0"/>
              <a:t>Diptera</a:t>
            </a:r>
            <a:r>
              <a:rPr lang="pt-BR" dirty="0" smtClean="0"/>
              <a:t>, família </a:t>
            </a:r>
            <a:r>
              <a:rPr lang="pt-BR" dirty="0" err="1" smtClean="0"/>
              <a:t>Psychodidae</a:t>
            </a:r>
            <a:r>
              <a:rPr lang="pt-BR" dirty="0" smtClean="0"/>
              <a:t>, subfamília </a:t>
            </a:r>
            <a:r>
              <a:rPr lang="pt-BR" dirty="0" err="1" smtClean="0"/>
              <a:t>Phlebotominae</a:t>
            </a:r>
            <a:r>
              <a:rPr lang="pt-BR" dirty="0" smtClean="0"/>
              <a:t>, gênero </a:t>
            </a:r>
            <a:r>
              <a:rPr lang="pt-BR" dirty="0" err="1" smtClean="0"/>
              <a:t>Lutzomyia</a:t>
            </a:r>
            <a:r>
              <a:rPr lang="pt-BR" dirty="0" smtClean="0"/>
              <a:t>, conhecidos popularmente como mosquito palha, tatuquira, birigui, entre outros, dependendo da localização </a:t>
            </a:r>
            <a:r>
              <a:rPr lang="pt-BR" dirty="0" err="1" smtClean="0"/>
              <a:t>geográfica.No</a:t>
            </a:r>
            <a:r>
              <a:rPr lang="pt-BR" dirty="0" smtClean="0"/>
              <a:t> Brasil, as principais espécies envolvidas na transmissão da LTA são L. </a:t>
            </a:r>
            <a:r>
              <a:rPr lang="pt-BR" dirty="0" err="1" smtClean="0"/>
              <a:t>whitmani</a:t>
            </a:r>
            <a:r>
              <a:rPr lang="pt-BR" dirty="0" smtClean="0"/>
              <a:t>, L. intermedia, L. </a:t>
            </a:r>
            <a:r>
              <a:rPr lang="pt-BR" dirty="0" err="1" smtClean="0"/>
              <a:t>umbratilis</a:t>
            </a:r>
            <a:r>
              <a:rPr lang="pt-BR" dirty="0" smtClean="0"/>
              <a:t>, L. </a:t>
            </a:r>
            <a:r>
              <a:rPr lang="pt-BR" dirty="0" err="1" smtClean="0"/>
              <a:t>wellcomei</a:t>
            </a:r>
            <a:r>
              <a:rPr lang="pt-BR" dirty="0" smtClean="0"/>
              <a:t>, L. </a:t>
            </a:r>
            <a:r>
              <a:rPr lang="pt-BR" dirty="0" err="1" smtClean="0"/>
              <a:t>flaviscutellata</a:t>
            </a:r>
            <a:r>
              <a:rPr lang="pt-BR" dirty="0" smtClean="0"/>
              <a:t> e L. </a:t>
            </a:r>
            <a:r>
              <a:rPr lang="pt-BR" dirty="0" err="1" smtClean="0"/>
              <a:t>migonei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b="1" dirty="0" smtClean="0"/>
              <a:t>MODO DE TRANSMISSÃO</a:t>
            </a:r>
          </a:p>
          <a:p>
            <a:endParaRPr lang="pt-BR" b="1" dirty="0"/>
          </a:p>
          <a:p>
            <a:r>
              <a:rPr lang="pt-BR" dirty="0" smtClean="0"/>
              <a:t>Picada de fêmeas de </a:t>
            </a:r>
            <a:r>
              <a:rPr lang="pt-BR" dirty="0" err="1" smtClean="0"/>
              <a:t>flebotomíneos</a:t>
            </a:r>
            <a:r>
              <a:rPr lang="pt-BR" dirty="0" smtClean="0"/>
              <a:t> infectadas. Não há transmissão de pessoa a pessoa.</a:t>
            </a:r>
          </a:p>
          <a:p>
            <a:endParaRPr lang="pt-BR" dirty="0" smtClean="0"/>
          </a:p>
          <a:p>
            <a:r>
              <a:rPr lang="pt-BR" b="1" dirty="0" smtClean="0"/>
              <a:t>PERÍODO DE INCUBAÇÃO</a:t>
            </a:r>
          </a:p>
          <a:p>
            <a:endParaRPr lang="pt-BR" b="1" dirty="0" smtClean="0"/>
          </a:p>
          <a:p>
            <a:r>
              <a:rPr lang="pt-BR" dirty="0" smtClean="0"/>
              <a:t>No homem, em média de 2 meses, podendo apresentar períodos mais curtos (duas semanas) e mais longos (2 anos).</a:t>
            </a:r>
          </a:p>
          <a:p>
            <a:endParaRPr lang="pt-BR" dirty="0" smtClean="0"/>
          </a:p>
          <a:p>
            <a:endParaRPr lang="pt-BR" b="1" dirty="0" smtClean="0"/>
          </a:p>
          <a:p>
            <a:r>
              <a:rPr lang="pt-BR" b="1" dirty="0" smtClean="0"/>
              <a:t>SUSCETIBILIDADE E IMUNIDADE</a:t>
            </a:r>
          </a:p>
          <a:p>
            <a:endParaRPr lang="pt-BR" b="1" dirty="0" smtClean="0"/>
          </a:p>
          <a:p>
            <a:r>
              <a:rPr lang="pt-BR" dirty="0" smtClean="0"/>
              <a:t>A suscetibilidade é universal. A infecção e a doença não conferem imunidade ao paciente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268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0877" y="308046"/>
            <a:ext cx="1012663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VIGILÂNCIA DE CASOS HUMANOS -DEFINIÇÃO DE CASOS</a:t>
            </a:r>
          </a:p>
          <a:p>
            <a:endParaRPr lang="pt-BR" dirty="0" smtClean="0"/>
          </a:p>
          <a:p>
            <a:r>
              <a:rPr lang="pt-BR" b="1" dirty="0" smtClean="0"/>
              <a:t>Suspeito</a:t>
            </a:r>
          </a:p>
          <a:p>
            <a:r>
              <a:rPr lang="pt-BR" dirty="0" smtClean="0"/>
              <a:t>• Leishmaniose cutânea– indivíduo com presença de úlcera cutânea, com fundo granuloso e bordas infiltradas em moldura.</a:t>
            </a:r>
          </a:p>
          <a:p>
            <a:r>
              <a:rPr lang="pt-BR" dirty="0" smtClean="0"/>
              <a:t>• Leishmaniose mucosa– indivíduo com presença de úlcera na mucosa nasal, com ou sem perfuração, ou perda do septo nasal, podendo atingir lábios, palato e nasofaringe.</a:t>
            </a:r>
          </a:p>
          <a:p>
            <a:r>
              <a:rPr lang="pt-BR" dirty="0" smtClean="0"/>
              <a:t>Confirmado</a:t>
            </a:r>
          </a:p>
          <a:p>
            <a:r>
              <a:rPr lang="pt-BR" dirty="0" smtClean="0"/>
              <a:t>Preencher, no mínimo, um dos seguintes critérios:</a:t>
            </a:r>
          </a:p>
          <a:p>
            <a:r>
              <a:rPr lang="pt-BR" dirty="0" smtClean="0"/>
              <a:t>• residência, procedência ou deslocamento em ou para área com confirmação de transmissão e encontro do parasito nos exames parasitológicos diretos ou indireto;</a:t>
            </a:r>
          </a:p>
          <a:p>
            <a:r>
              <a:rPr lang="pt-BR" dirty="0" smtClean="0"/>
              <a:t>• residência, procedência ou deslocamento em ou para área com confirmação de transmissão e IDRM positiva;</a:t>
            </a:r>
          </a:p>
          <a:p>
            <a:r>
              <a:rPr lang="pt-BR" dirty="0" smtClean="0"/>
              <a:t>• residência, procedência ou deslocamento em ou para área com confirmação de transmissão por outros métodos de diagnóstico positivo.</a:t>
            </a:r>
          </a:p>
          <a:p>
            <a:r>
              <a:rPr lang="pt-BR" dirty="0" smtClean="0"/>
              <a:t>• Critério clínico-epidemiológico de leishmaniose cutânea e/ou mucosa– todo caso com suspeita clínica, sem acesso a métodos de diagnóstico laboratorial, e com residência, procedência ou deslocamento em ou para área com confirmação de transmissão.- </a:t>
            </a:r>
          </a:p>
          <a:p>
            <a:r>
              <a:rPr lang="pt-BR" dirty="0" smtClean="0"/>
              <a:t>Nas formas mucosas, considerar a presença de cicatrizes cutâneas como critério complementar para confirmação do diagnóstico.</a:t>
            </a:r>
          </a:p>
          <a:p>
            <a:r>
              <a:rPr lang="pt-BR" dirty="0" smtClean="0"/>
              <a:t>Descartado Caso suspeito com diagnóstico laboratorial negativo ou caso suspeito com diagnóstico confirmado de outra doença.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938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2388" y="664909"/>
            <a:ext cx="110819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NOTIFICAÇÃO</a:t>
            </a:r>
          </a:p>
          <a:p>
            <a:endParaRPr lang="pt-BR" b="1" dirty="0" smtClean="0"/>
          </a:p>
          <a:p>
            <a:r>
              <a:rPr lang="pt-BR" dirty="0" smtClean="0"/>
              <a:t>Doença de notificação compulsória, em que todo caso confirmado deve ser notificado e investigado pelos serviços de saúde, por meio da Ficha de Investigação da Leishmaniose Tegumentar Americana do </a:t>
            </a:r>
            <a:r>
              <a:rPr lang="pt-BR" dirty="0" err="1" smtClean="0"/>
              <a:t>Sinan</a:t>
            </a:r>
            <a:r>
              <a:rPr lang="pt-BR" dirty="0" smtClean="0"/>
              <a:t>. O seu registro é importante para o conhecimento, a investigação, bem como para a classificação epidemiológica (caso autóctone ou importado) e o acompanhamento dos casos. Uma vez detectado um caso importado, após sua investigação, ele deverá ser notificado no </a:t>
            </a:r>
            <a:r>
              <a:rPr lang="pt-BR" dirty="0" err="1" smtClean="0"/>
              <a:t>Sinan</a:t>
            </a:r>
            <a:r>
              <a:rPr lang="pt-BR" dirty="0" smtClean="0"/>
              <a:t> e ao serviço de saúde estadual ou municipal do local provável de infecção.</a:t>
            </a:r>
          </a:p>
          <a:p>
            <a:endParaRPr lang="pt-BR" dirty="0" smtClean="0"/>
          </a:p>
          <a:p>
            <a:r>
              <a:rPr lang="pt-BR" b="1" dirty="0" smtClean="0"/>
              <a:t>INVESTIGAÇÃO</a:t>
            </a:r>
          </a:p>
          <a:p>
            <a:endParaRPr lang="pt-BR" b="1" dirty="0" smtClean="0"/>
          </a:p>
          <a:p>
            <a:r>
              <a:rPr lang="pt-BR" dirty="0" smtClean="0"/>
              <a:t>A Ficha de Investigação da Leishmaniose Tegumentar Americana contém os elementos essenciais a serem coletados em uma investigação de rotina. Todos os campos dessa ficha devem ser criteriosamente preenchidos, mesmo quando a informação for negativa ou ignorada. Outros itens e observações devem ser investigados, conforme as necessidades e peculiaridades de cada situação.</a:t>
            </a:r>
          </a:p>
          <a:p>
            <a:r>
              <a:rPr lang="pt-BR" dirty="0" smtClean="0"/>
              <a:t>A detecção de casos de LTA pode ocorrer por meio de:</a:t>
            </a:r>
          </a:p>
          <a:p>
            <a:r>
              <a:rPr lang="pt-BR" dirty="0" smtClean="0"/>
              <a:t>• demanda espontânea às unidades de saúde;</a:t>
            </a:r>
          </a:p>
          <a:p>
            <a:r>
              <a:rPr lang="pt-BR" dirty="0" smtClean="0"/>
              <a:t>• busca ativa de casos em áreas de transmissão;</a:t>
            </a:r>
          </a:p>
          <a:p>
            <a:r>
              <a:rPr lang="pt-BR" dirty="0" smtClean="0"/>
              <a:t>• visitas domiciliares dos profissionais do Programa de Agentes Comunitários de Saúde (PACS) e Estratégia de Saúde da Família (ESF);</a:t>
            </a:r>
          </a:p>
          <a:p>
            <a:r>
              <a:rPr lang="pt-BR" dirty="0" smtClean="0"/>
              <a:t>• encaminhamentos de suspeitos feitos pela rede básica de saúde.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284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87187" y="494059"/>
            <a:ext cx="103268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Situação Municipal </a:t>
            </a:r>
          </a:p>
          <a:p>
            <a:r>
              <a:rPr lang="pt-BR" sz="2400" dirty="0" smtClean="0"/>
              <a:t>2015 – registrou um caso no município confirmado e curado.</a:t>
            </a:r>
          </a:p>
          <a:p>
            <a:r>
              <a:rPr lang="pt-BR" sz="2400" dirty="0" smtClean="0"/>
              <a:t>Desde então até a presente data, janeiro de 2021, não registrou nenhum caso confirmado.</a:t>
            </a:r>
          </a:p>
          <a:p>
            <a:endParaRPr lang="pt-BR" sz="2400" dirty="0" smtClean="0"/>
          </a:p>
          <a:p>
            <a:r>
              <a:rPr lang="pt-BR" sz="2400" dirty="0" smtClean="0"/>
              <a:t>Referência Bibliográfica: </a:t>
            </a:r>
          </a:p>
          <a:p>
            <a:r>
              <a:rPr lang="pt-BR" sz="2400" dirty="0" smtClean="0"/>
              <a:t>Guia de Vigilância em Saúde de 2019, Biblioteca Virtual em Saúde do Ministério da Saúde, www.saude.gov.br/bvs </a:t>
            </a:r>
          </a:p>
          <a:p>
            <a:r>
              <a:rPr lang="pt-BR" sz="2400" dirty="0" smtClean="0"/>
              <a:t>Disponível em: http://bvsms.saude.gov.br/bvs/publicacoes/guia_vigilancia_saude_3ed.pdf</a:t>
            </a:r>
          </a:p>
          <a:p>
            <a:endParaRPr lang="pt-BR" sz="2400" dirty="0" smtClean="0"/>
          </a:p>
          <a:p>
            <a:r>
              <a:rPr lang="pt-BR" sz="2400" dirty="0" smtClean="0"/>
              <a:t>Elaboração : Benedita Nunes Santana, Diretora de Vigilância em Saúde </a:t>
            </a:r>
          </a:p>
          <a:p>
            <a:r>
              <a:rPr lang="pt-BR" sz="2400" dirty="0" smtClean="0"/>
              <a:t>Revisão : Reginaldo Afonso dos Santos, Gestor do Sus, Secretário de Saúde</a:t>
            </a:r>
          </a:p>
          <a:p>
            <a:r>
              <a:rPr lang="pt-BR" sz="2400" dirty="0" smtClean="0"/>
              <a:t>Edição: Eduardo Costa Vaz </a:t>
            </a:r>
          </a:p>
          <a:p>
            <a:r>
              <a:rPr lang="pt-BR" sz="2400" dirty="0" smtClean="0"/>
              <a:t>Colaboradores: </a:t>
            </a:r>
            <a:r>
              <a:rPr lang="pt-BR" sz="2400" dirty="0" err="1" smtClean="0"/>
              <a:t>Fabricia</a:t>
            </a:r>
            <a:r>
              <a:rPr lang="pt-BR" sz="2400" dirty="0" smtClean="0"/>
              <a:t> Siqueira de Souza Alves</a:t>
            </a:r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82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9397" y="667322"/>
            <a:ext cx="109856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Editorial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 REALIZA CAMPANHA DE COMBATE À DOENÇA DE CHAGAS 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Secretaria Municipal de Saúde está realizando uma campanha para prevenir, orientar e identificar pessoas a respeito da doença de chagas no município.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ação atende as orientações da Portaria GM/MS nº 3.775 de 24 de dezembro de 2019,  que estabelece o repasse financeiro para o fortalecimento das ações de vigilância da Malária, Leishmaniose Visceral e doença de Chagas buscando implementar a capacidade local em: monitorar os agravos; realizar análise epidemiológica; coletar, consolidar, analisar e disseminar informações referentes a Malária, Leishmaniose visceral e doença de Chagas; realizar ações de educação em saúde; apoiar na realização de inquéritos, estudos epidemiológicos; intensificar as ações de vigilância e controle.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Uma das ações foi a implantação da notificação compulsória dos casos crônicos da doença de Chagas. A notificação dos casos crônicos da doença de chagas subsidiará a identificação do perfil epidemiológico dos indivíduos acometidos por essa doença, a liberação do medicamento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Benzonidazol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o tratamento desta enfermidade, acompanhamento adequado dos casos, a organização das ações de vigilância e controle, diagnóstico e assistência de forma articulada em diferentes níveis de atenção (Estadual e Municipal).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0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9345" y="219630"/>
            <a:ext cx="605306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Malária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CID 10: B50 a B54</a:t>
            </a:r>
          </a:p>
          <a:p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 QUE É MALÁRIA?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Doença infecciosa febril aguda, cujos agentes etiológicos são protozoários transmitidos por vetores. No Brasil, a magnitude da malária está relacionada à elevada incidência da doença na região amazônica e à sua potencial gravidade clínica. Causa consideráveis perdas sociais e econômicas na população sob risco, principalmente naquela que vive em condições precárias de habitação e saneamento.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O QUE FAZER EM CASO DE SUSPEITA DE MALÁRIA? </a:t>
            </a:r>
          </a:p>
          <a:p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1– Procurar atendimento em serviço de saúde do município para diagnóstico;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2– Informar o município sobre existência de outros casos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suspeitos, contatos domiciliares, profissionais.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89" y="1487748"/>
            <a:ext cx="5339110" cy="386551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670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5998" y="233206"/>
            <a:ext cx="377222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 QUE FAZER PARA PREVENIR?</a:t>
            </a:r>
          </a:p>
          <a:p>
            <a:endParaRPr lang="pt-BR" b="1" dirty="0" smtClean="0"/>
          </a:p>
          <a:p>
            <a:r>
              <a:rPr lang="pt-BR" dirty="0" smtClean="0"/>
              <a:t> Evitar se expor à ação do vetor no crepúsculo, noite e ao amanhecer, usar repelente, mosquiteiro de malha fina e telas nas portas e janelas.</a:t>
            </a:r>
          </a:p>
          <a:p>
            <a:endParaRPr lang="pt-BR" dirty="0" smtClean="0"/>
          </a:p>
          <a:p>
            <a:r>
              <a:rPr lang="pt-BR" b="1" dirty="0" smtClean="0"/>
              <a:t>MANIFESTAÇÕES CLÍNICAS</a:t>
            </a:r>
          </a:p>
          <a:p>
            <a:endParaRPr lang="pt-BR" b="1" dirty="0" smtClean="0"/>
          </a:p>
          <a:p>
            <a:r>
              <a:rPr lang="pt-BR" dirty="0" smtClean="0"/>
              <a:t> O quadro clínico típico é caracterizado por febre precedida de calafrios, seguida de sudorese profusa, fraqueza e cefaleia, que ocorrem em padrões cíclicos, dependendo da espécie de plasmódio infectante.</a:t>
            </a:r>
          </a:p>
          <a:p>
            <a:r>
              <a:rPr lang="pt-BR" dirty="0" smtClean="0"/>
              <a:t>Em alguns pacientes, aparecem sintomas </a:t>
            </a:r>
            <a:r>
              <a:rPr lang="pt-BR" dirty="0" err="1" smtClean="0"/>
              <a:t>prodrômicos</a:t>
            </a:r>
            <a:r>
              <a:rPr lang="pt-BR" dirty="0" smtClean="0"/>
              <a:t>, vários dias antes dos paroxismos da doença, a exemplo de náuseas, vômitos, astenia, fadiga e anorexia.</a:t>
            </a:r>
          </a:p>
          <a:p>
            <a:endParaRPr lang="pt-BR" dirty="0" smtClean="0"/>
          </a:p>
        </p:txBody>
      </p:sp>
      <p:sp>
        <p:nvSpPr>
          <p:cNvPr id="3" name="Retângulo 2"/>
          <p:cNvSpPr/>
          <p:nvPr/>
        </p:nvSpPr>
        <p:spPr>
          <a:xfrm>
            <a:off x="5286233" y="510205"/>
            <a:ext cx="6096000" cy="59093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r>
              <a:rPr lang="pt-BR" b="1" dirty="0" smtClean="0"/>
              <a:t>SITUAÇÃO MUNICIPAL</a:t>
            </a:r>
          </a:p>
          <a:p>
            <a:endParaRPr lang="pt-BR" b="1" dirty="0" smtClean="0"/>
          </a:p>
          <a:p>
            <a:r>
              <a:rPr lang="pt-BR" dirty="0" smtClean="0"/>
              <a:t> 2015 - Foi registrado um caso confirmado importado, vindo da Venezuela.</a:t>
            </a:r>
          </a:p>
          <a:p>
            <a:r>
              <a:rPr lang="pt-BR" dirty="0" smtClean="0"/>
              <a:t> 2017 - Foi registrado um caso suspeito e descartado.</a:t>
            </a:r>
          </a:p>
          <a:p>
            <a:r>
              <a:rPr lang="pt-BR" dirty="0" smtClean="0"/>
              <a:t>Desde essa data até hoje janeiro de 2021 não tem caso confirmado registrado e nem suspeito no nosso município.</a:t>
            </a:r>
          </a:p>
          <a:p>
            <a:endParaRPr lang="pt-BR" dirty="0" smtClean="0"/>
          </a:p>
          <a:p>
            <a:r>
              <a:rPr lang="pt-BR" b="1" dirty="0" smtClean="0"/>
              <a:t>REFERÊNCIA BIBLIOGRÁFICA: </a:t>
            </a:r>
          </a:p>
          <a:p>
            <a:r>
              <a:rPr lang="pt-BR" dirty="0" smtClean="0"/>
              <a:t>Guia de Vigilância em Saúde de 2019, Biblioteca Virtual em Saúde do Ministério da Saúde, www.saude.gov.br/bvs </a:t>
            </a:r>
          </a:p>
          <a:p>
            <a:r>
              <a:rPr lang="pt-BR" dirty="0" smtClean="0"/>
              <a:t>Disponível em: http://bvsms.saude.gov.br/bvs/publicacoes/guia_vigilancia_saude_3ed.pdf</a:t>
            </a:r>
          </a:p>
          <a:p>
            <a:endParaRPr lang="pt-BR" dirty="0" smtClean="0"/>
          </a:p>
          <a:p>
            <a:r>
              <a:rPr lang="pt-BR" b="1" dirty="0" smtClean="0"/>
              <a:t>ELABORAÇÃO </a:t>
            </a:r>
            <a:r>
              <a:rPr lang="pt-BR" dirty="0" smtClean="0"/>
              <a:t>: Benedita Nunes Santana Diretora de Vigilância em Saúde </a:t>
            </a:r>
          </a:p>
          <a:p>
            <a:r>
              <a:rPr lang="pt-BR" dirty="0" smtClean="0"/>
              <a:t>Revisão : Reginaldo Afonso dos Santos Gestor do Sus, Secretário de Saúde</a:t>
            </a:r>
          </a:p>
          <a:p>
            <a:r>
              <a:rPr lang="pt-BR" dirty="0" smtClean="0"/>
              <a:t>Edição: Eduardo Costa Vaz </a:t>
            </a:r>
          </a:p>
          <a:p>
            <a:r>
              <a:rPr lang="pt-BR" dirty="0" smtClean="0"/>
              <a:t>Colaboradores: </a:t>
            </a:r>
            <a:r>
              <a:rPr lang="pt-BR" dirty="0" err="1" smtClean="0"/>
              <a:t>Fabricia</a:t>
            </a:r>
            <a:r>
              <a:rPr lang="pt-BR" dirty="0" smtClean="0"/>
              <a:t> Siqueira de Souza Alves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95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1015" y="349514"/>
            <a:ext cx="514296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Estado de Minas Gerais relaciona-se historicamente com a Doença de Chagas, desde a detecção do primeiro caso humano, por Carlos Chagas, no município de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Lassance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em 1909.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É uma doença endêmica relacionada à população rural com baixo nível socioeconômico, causada pelo protozoário Trypanosoma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transmitida principalmente através de insetos hematófagos, os triatomíneos.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 década de 50 iniciaram-se atividades relacionadas ao controle do vetor domiciliado.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2001, com a certificação da interrupção da transmissão vetorial da doença de Chagas pelo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Triatoma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infestans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no estado de Minas Gerais, outras espécies de triatomíneos tem merecido atenção nos levantamentos entomológicos.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382" y="1220692"/>
            <a:ext cx="6096000" cy="4962525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1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3943" y="516357"/>
            <a:ext cx="61818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 Departamento de Zoonoses visitou todas as fazendas do município de Sacramento seguindo o Programa de Controle da Doença de Chagas (PCDCH) que preconiza ações de vigilância entomológica como busca ativa de triatomíneos, controle químico nas unidades domiciliares positivas e vigilância passiva através da instalação de postos de informação de triatomíneos (</a:t>
            </a:r>
            <a:r>
              <a:rPr lang="pt-BR" dirty="0" err="1" smtClean="0"/>
              <a:t>PIT´s</a:t>
            </a:r>
            <a:r>
              <a:rPr lang="pt-BR" dirty="0" smtClean="0"/>
              <a:t>), com o objetivo de manter erradicado o </a:t>
            </a:r>
            <a:r>
              <a:rPr lang="pt-BR" dirty="0" err="1" smtClean="0"/>
              <a:t>Triatoma</a:t>
            </a:r>
            <a:r>
              <a:rPr lang="pt-BR" dirty="0" smtClean="0"/>
              <a:t> </a:t>
            </a:r>
            <a:r>
              <a:rPr lang="pt-BR" dirty="0" err="1" smtClean="0"/>
              <a:t>infestans</a:t>
            </a:r>
            <a:r>
              <a:rPr lang="pt-BR" dirty="0" smtClean="0"/>
              <a:t> e sob controle as outras espécies importantes na transmissão do parasita. </a:t>
            </a:r>
          </a:p>
          <a:p>
            <a:endParaRPr lang="pt-BR" dirty="0" smtClean="0"/>
          </a:p>
          <a:p>
            <a:r>
              <a:rPr lang="pt-BR" dirty="0" smtClean="0"/>
              <a:t>Também foram realizadas atividades relacionadas à educação em saúde e a capacitação de profissionais especialmente quanto a obrigatoriedade da notificação compulsória de todos os casos crônicos da doença confirmados por exames laboratoriais no sistema do SINAN até 7 dias após a notificação.</a:t>
            </a:r>
          </a:p>
          <a:p>
            <a:r>
              <a:rPr lang="pt-BR" dirty="0" smtClean="0"/>
              <a:t> </a:t>
            </a:r>
          </a:p>
          <a:p>
            <a:r>
              <a:rPr lang="pt-BR" dirty="0" smtClean="0"/>
              <a:t>Atualmente no estado de Minas Gerais não tem sido detectado casos agudos de doença de Chagas.</a:t>
            </a:r>
          </a:p>
          <a:p>
            <a:r>
              <a:rPr lang="pt-BR" dirty="0" smtClean="0"/>
              <a:t> </a:t>
            </a:r>
          </a:p>
          <a:p>
            <a:r>
              <a:rPr lang="pt-BR" dirty="0" smtClean="0"/>
              <a:t>O medicamento </a:t>
            </a:r>
            <a:r>
              <a:rPr lang="pt-BR" dirty="0" err="1" smtClean="0"/>
              <a:t>benzonidazol</a:t>
            </a:r>
            <a:r>
              <a:rPr lang="pt-BR" dirty="0" smtClean="0"/>
              <a:t> é fornecido gratuitamente pelo Ministério da Saúde.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03" y="1157073"/>
            <a:ext cx="4943173" cy="4834293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6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5002" y="351273"/>
            <a:ext cx="1090840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Doença de Chagas</a:t>
            </a:r>
          </a:p>
          <a:p>
            <a:r>
              <a:rPr lang="pt-BR" dirty="0" smtClean="0"/>
              <a:t>CID 10: B57</a:t>
            </a:r>
          </a:p>
          <a:p>
            <a:r>
              <a:rPr lang="pt-BR" b="1" dirty="0" smtClean="0"/>
              <a:t>DESCRIÇÃO</a:t>
            </a:r>
          </a:p>
          <a:p>
            <a:r>
              <a:rPr lang="pt-BR" dirty="0" smtClean="0"/>
              <a:t>É uma </a:t>
            </a:r>
            <a:r>
              <a:rPr lang="pt-BR" dirty="0" err="1" smtClean="0"/>
              <a:t>antropozoonose</a:t>
            </a:r>
            <a:r>
              <a:rPr lang="pt-BR" dirty="0" smtClean="0"/>
              <a:t> de elevada prevalência e expressiva morbimortalidade. Apresenta curso clínico bifásico, composto por uma fase aguda (clinicamente aparente ou não) e uma fase crônica, que pode se manifestar nas formas indeterminada, cardíaca, digestiva ou </a:t>
            </a:r>
            <a:r>
              <a:rPr lang="pt-BR" dirty="0" err="1" smtClean="0"/>
              <a:t>cardiodigestiva</a:t>
            </a:r>
            <a:r>
              <a:rPr lang="pt-BR" dirty="0" smtClean="0"/>
              <a:t>. </a:t>
            </a:r>
          </a:p>
          <a:p>
            <a:r>
              <a:rPr lang="pt-BR" dirty="0" smtClean="0"/>
              <a:t>Sinonímia</a:t>
            </a:r>
          </a:p>
          <a:p>
            <a:r>
              <a:rPr lang="pt-BR" dirty="0" smtClean="0"/>
              <a:t>Tripanossomíase americana.</a:t>
            </a:r>
          </a:p>
          <a:p>
            <a:r>
              <a:rPr lang="pt-BR" dirty="0" smtClean="0"/>
              <a:t>Agente etiológico: Protozoário flagelado Trypanosoma </a:t>
            </a:r>
            <a:r>
              <a:rPr lang="pt-BR" dirty="0" err="1" smtClean="0"/>
              <a:t>cruzi</a:t>
            </a:r>
            <a:r>
              <a:rPr lang="pt-BR" dirty="0" smtClean="0"/>
              <a:t>. </a:t>
            </a:r>
          </a:p>
          <a:p>
            <a:endParaRPr lang="pt-BR" dirty="0" smtClean="0"/>
          </a:p>
          <a:p>
            <a:r>
              <a:rPr lang="pt-BR" b="1" dirty="0" smtClean="0"/>
              <a:t>RESERVATÓRIOS</a:t>
            </a:r>
            <a:endParaRPr lang="pt-BR" b="1" dirty="0" smtClean="0">
              <a:solidFill>
                <a:srgbClr val="FF0000"/>
              </a:solidFill>
            </a:endParaRPr>
          </a:p>
          <a:p>
            <a:endParaRPr lang="pt-BR" dirty="0" smtClean="0"/>
          </a:p>
          <a:p>
            <a:r>
              <a:rPr lang="pt-BR" dirty="0" smtClean="0"/>
              <a:t>Centenas de espécies de mamíferos (silvestres e domésticos) presentes em todos os biomas do Brasil podem ser considerados reservatórios, como quatis, gambás e tatus, que se aproximam de casas no meio rural (galinheiros, currais, depósitos), e na periferia das cidades, e algumas espécies de morcegos, por compartilharem ambientes comuns ao homem e animais domésticos. Nesse sentido, o reservatório é um sistema ecológico, no qual o parasito é transmitido na natureza e se mantém. Portanto, uma mesma espécie de mamífero pode ter importância como reservatório em uma região, mas não em outra. A competência do reservatório é garantida pela presença de parasitos no sangue periférico em quantidade suficiente para infectar o vetor.</a:t>
            </a:r>
          </a:p>
          <a:p>
            <a:r>
              <a:rPr lang="pt-BR" dirty="0" smtClean="0"/>
              <a:t>Em outros casos, animais infectados por T. </a:t>
            </a:r>
            <a:r>
              <a:rPr lang="pt-BR" dirty="0" err="1" smtClean="0"/>
              <a:t>cruzi</a:t>
            </a:r>
            <a:r>
              <a:rPr lang="pt-BR" dirty="0" smtClean="0"/>
              <a:t>, mas com </a:t>
            </a:r>
            <a:r>
              <a:rPr lang="pt-BR" dirty="0" err="1" smtClean="0"/>
              <a:t>parasitemia</a:t>
            </a:r>
            <a:r>
              <a:rPr lang="pt-BR" dirty="0" smtClean="0"/>
              <a:t> insuficiente para atuarem como reservatórios, podem ser considerados sentinelas, por indicarem a presença de um ciclo de </a:t>
            </a:r>
            <a:r>
              <a:rPr lang="pt-BR" dirty="0" err="1" smtClean="0"/>
              <a:t>trans-missão</a:t>
            </a:r>
            <a:r>
              <a:rPr lang="pt-BR" dirty="0" smtClean="0"/>
              <a:t> do T. </a:t>
            </a:r>
            <a:r>
              <a:rPr lang="pt-BR" dirty="0" err="1" smtClean="0"/>
              <a:t>cruzi</a:t>
            </a:r>
            <a:r>
              <a:rPr lang="pt-BR" dirty="0" smtClean="0"/>
              <a:t> acontecendo na proximidade.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04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5354" y="144721"/>
            <a:ext cx="1133725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VETORES</a:t>
            </a:r>
          </a:p>
          <a:p>
            <a:endParaRPr lang="pt-BR" dirty="0" smtClean="0"/>
          </a:p>
          <a:p>
            <a:r>
              <a:rPr lang="pt-BR" dirty="0" smtClean="0"/>
              <a:t>São insetos da subfamília </a:t>
            </a:r>
            <a:r>
              <a:rPr lang="pt-BR" dirty="0" err="1" smtClean="0"/>
              <a:t>Triatominae</a:t>
            </a:r>
            <a:r>
              <a:rPr lang="pt-BR" dirty="0" smtClean="0"/>
              <a:t> (</a:t>
            </a:r>
            <a:r>
              <a:rPr lang="pt-BR" dirty="0" err="1" smtClean="0"/>
              <a:t>Hemiptera</a:t>
            </a:r>
            <a:r>
              <a:rPr lang="pt-BR" dirty="0" smtClean="0"/>
              <a:t>, </a:t>
            </a:r>
            <a:r>
              <a:rPr lang="pt-BR" dirty="0" err="1" smtClean="0"/>
              <a:t>Reduviidae</a:t>
            </a:r>
            <a:r>
              <a:rPr lang="pt-BR" dirty="0" smtClean="0"/>
              <a:t>), conhecidos popularmente como barbeiro, chupão, procotó ou bicudo. Tanto os machos quanto as fêmeas, em todas as fases de seu desenvolvimento, são hematófagos. A </a:t>
            </a:r>
            <a:r>
              <a:rPr lang="pt-BR" dirty="0" err="1" smtClean="0"/>
              <a:t>oviposição</a:t>
            </a:r>
            <a:r>
              <a:rPr lang="pt-BR" dirty="0" smtClean="0"/>
              <a:t> ocorre entre 10 e 30 dias após a cópula e o número de ovos varia de acordo com a espécie e, principalmente, em função do estado nutricional da fêmea. Uma fêmea fecundada e alimentada pode realizar posturas por todo o seu período de vida adulta. Não há transmissão vertical do T. </a:t>
            </a:r>
            <a:r>
              <a:rPr lang="pt-BR" dirty="0" err="1" smtClean="0"/>
              <a:t>cruzi</a:t>
            </a:r>
            <a:r>
              <a:rPr lang="pt-BR" dirty="0" smtClean="0"/>
              <a:t> no vetor.</a:t>
            </a:r>
          </a:p>
          <a:p>
            <a:endParaRPr lang="pt-BR" dirty="0" smtClean="0"/>
          </a:p>
          <a:p>
            <a:r>
              <a:rPr lang="pt-BR" dirty="0" smtClean="0"/>
              <a:t>A associação dos vetores a diversos habitat é dinâmica, ou seja, uma espécie hoje considerada </a:t>
            </a:r>
            <a:r>
              <a:rPr lang="pt-BR" dirty="0" err="1" smtClean="0"/>
              <a:t>exclu-sivamente</a:t>
            </a:r>
            <a:r>
              <a:rPr lang="pt-BR" dirty="0" smtClean="0"/>
              <a:t> silvestre pode se tornar domiciliada se as condições em que vive forem </a:t>
            </a:r>
            <a:r>
              <a:rPr lang="pt-BR" dirty="0" err="1" smtClean="0"/>
              <a:t>alteradas.Com</a:t>
            </a:r>
            <a:r>
              <a:rPr lang="pt-BR" dirty="0" smtClean="0"/>
              <a:t> a interrupção da transmissão vetorial por </a:t>
            </a:r>
            <a:r>
              <a:rPr lang="pt-BR" dirty="0" err="1" smtClean="0"/>
              <a:t>Triatoma</a:t>
            </a:r>
            <a:r>
              <a:rPr lang="pt-BR" dirty="0" smtClean="0"/>
              <a:t> </a:t>
            </a:r>
            <a:r>
              <a:rPr lang="pt-BR" dirty="0" err="1" smtClean="0"/>
              <a:t>infestans</a:t>
            </a:r>
            <a:r>
              <a:rPr lang="pt-BR" dirty="0" smtClean="0"/>
              <a:t> no país, quatro outras espécies de triatomíneos têm especial importância na transmissão da doença ao homem: </a:t>
            </a:r>
            <a:r>
              <a:rPr lang="pt-BR" dirty="0" err="1" smtClean="0"/>
              <a:t>Triatoma</a:t>
            </a:r>
            <a:r>
              <a:rPr lang="pt-BR" dirty="0" smtClean="0"/>
              <a:t> brasiliensis, </a:t>
            </a:r>
            <a:r>
              <a:rPr lang="pt-BR" dirty="0" err="1" smtClean="0"/>
              <a:t>Panstrongylus</a:t>
            </a:r>
            <a:r>
              <a:rPr lang="pt-BR" dirty="0" smtClean="0"/>
              <a:t> </a:t>
            </a:r>
            <a:r>
              <a:rPr lang="pt-BR" dirty="0" err="1" smtClean="0"/>
              <a:t>megistus</a:t>
            </a:r>
            <a:r>
              <a:rPr lang="pt-BR" dirty="0" smtClean="0"/>
              <a:t>, </a:t>
            </a:r>
            <a:r>
              <a:rPr lang="pt-BR" dirty="0" err="1" smtClean="0"/>
              <a:t>Triatoma</a:t>
            </a:r>
            <a:r>
              <a:rPr lang="pt-BR" dirty="0" smtClean="0"/>
              <a:t> </a:t>
            </a:r>
            <a:r>
              <a:rPr lang="pt-BR" dirty="0" err="1" smtClean="0"/>
              <a:t>pseudomaculata</a:t>
            </a:r>
            <a:r>
              <a:rPr lang="pt-BR" dirty="0" smtClean="0"/>
              <a:t> e </a:t>
            </a:r>
            <a:r>
              <a:rPr lang="pt-BR" dirty="0" err="1" smtClean="0"/>
              <a:t>Triatoma</a:t>
            </a:r>
            <a:r>
              <a:rPr lang="pt-BR" dirty="0" smtClean="0"/>
              <a:t> </a:t>
            </a:r>
            <a:r>
              <a:rPr lang="pt-BR" dirty="0" err="1" smtClean="0"/>
              <a:t>sordida.Outras</a:t>
            </a:r>
            <a:r>
              <a:rPr lang="pt-BR" dirty="0" smtClean="0"/>
              <a:t> espécies, por sua distribuição regional, são: </a:t>
            </a:r>
            <a:r>
              <a:rPr lang="pt-BR" dirty="0" err="1" smtClean="0"/>
              <a:t>Triatoma</a:t>
            </a:r>
            <a:r>
              <a:rPr lang="pt-BR" dirty="0" smtClean="0"/>
              <a:t> </a:t>
            </a:r>
            <a:r>
              <a:rPr lang="pt-BR" dirty="0" err="1" smtClean="0"/>
              <a:t>rubrovaria</a:t>
            </a:r>
            <a:r>
              <a:rPr lang="pt-BR" dirty="0" smtClean="0"/>
              <a:t> (Rio Grande do Sul), e </a:t>
            </a:r>
            <a:r>
              <a:rPr lang="pt-BR" dirty="0" err="1" smtClean="0"/>
              <a:t>Rhodnius</a:t>
            </a:r>
            <a:r>
              <a:rPr lang="pt-BR" dirty="0" smtClean="0"/>
              <a:t> </a:t>
            </a:r>
            <a:r>
              <a:rPr lang="pt-BR" dirty="0" err="1" smtClean="0"/>
              <a:t>neglectus</a:t>
            </a:r>
            <a:r>
              <a:rPr lang="pt-BR" dirty="0" smtClean="0"/>
              <a:t> (Goiás), </a:t>
            </a:r>
            <a:r>
              <a:rPr lang="pt-BR" dirty="0" err="1" smtClean="0"/>
              <a:t>Triatoma</a:t>
            </a:r>
            <a:r>
              <a:rPr lang="pt-BR" dirty="0" smtClean="0"/>
              <a:t> </a:t>
            </a:r>
            <a:r>
              <a:rPr lang="pt-BR" dirty="0" err="1" smtClean="0"/>
              <a:t>vitticeps</a:t>
            </a:r>
            <a:r>
              <a:rPr lang="pt-BR" dirty="0" smtClean="0"/>
              <a:t> (Rio de Janeiro e Espírito Santo), </a:t>
            </a:r>
            <a:r>
              <a:rPr lang="pt-BR" dirty="0" err="1" smtClean="0"/>
              <a:t>Panstrongylus</a:t>
            </a:r>
            <a:r>
              <a:rPr lang="pt-BR" dirty="0" smtClean="0"/>
              <a:t> </a:t>
            </a:r>
            <a:r>
              <a:rPr lang="pt-BR" dirty="0" err="1" smtClean="0"/>
              <a:t>lutzi</a:t>
            </a:r>
            <a:r>
              <a:rPr lang="pt-BR" dirty="0" smtClean="0"/>
              <a:t> (Ceará e Pernambuco), </a:t>
            </a:r>
            <a:r>
              <a:rPr lang="pt-BR" dirty="0" err="1" smtClean="0"/>
              <a:t>Rhodnius</a:t>
            </a:r>
            <a:r>
              <a:rPr lang="pt-BR" dirty="0" smtClean="0"/>
              <a:t> </a:t>
            </a:r>
            <a:r>
              <a:rPr lang="pt-BR" dirty="0" err="1" smtClean="0"/>
              <a:t>nasutus</a:t>
            </a:r>
            <a:r>
              <a:rPr lang="pt-BR" dirty="0" smtClean="0"/>
              <a:t> (Ceará e Rio Grande do Norte). </a:t>
            </a:r>
          </a:p>
          <a:p>
            <a:endParaRPr lang="pt-BR" dirty="0" smtClean="0"/>
          </a:p>
          <a:p>
            <a:r>
              <a:rPr lang="pt-BR" dirty="0" smtClean="0"/>
              <a:t>Guia de Vigilância em Saúde466As espécies do gênero </a:t>
            </a:r>
            <a:r>
              <a:rPr lang="pt-BR" dirty="0" err="1" smtClean="0"/>
              <a:t>Rhodnius</a:t>
            </a:r>
            <a:r>
              <a:rPr lang="pt-BR" dirty="0" smtClean="0"/>
              <a:t> encontram-se predominantemente associadas a palmeiras, enquanto as espécies do gênero </a:t>
            </a:r>
            <a:r>
              <a:rPr lang="pt-BR" dirty="0" err="1" smtClean="0"/>
              <a:t>Triatoma</a:t>
            </a:r>
            <a:r>
              <a:rPr lang="pt-BR" dirty="0" smtClean="0"/>
              <a:t> e </a:t>
            </a:r>
            <a:r>
              <a:rPr lang="pt-BR" dirty="0" err="1" smtClean="0"/>
              <a:t>Panstrongylus</a:t>
            </a:r>
            <a:r>
              <a:rPr lang="pt-BR" dirty="0" smtClean="0"/>
              <a:t> vivem preferencialmente em associação com hospedeiros terrestres. A maioria dos triatomíneos deposita seus ovos livremente no ambiente, entretanto, alguns possuem substâncias adesivas que fazem com que os ovos fiquem aderidos ao substrato. Essa é uma característica muito importante, uma vez que ovos aderidos às penas de aves e outros substratos podem ser transportados passivamente por longas distâncias, promovendo a dispersão da espécie. A introdução no domicílio de materiais com ovos aderidos (como folhas de palmeiras para cobertura de casas e lenha) pode favorecer o processo de colonização.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23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4282" y="442207"/>
            <a:ext cx="840663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MODO DE TRANSMISSÃO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vetor (triatomíneo), ao se alimentar em mamíferos infectados com elevadas taxas de T.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pode se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infectare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ao se alimentar novamente, infecta outro mamífero, inclusive o homem.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 formas habituais de transmissão de T.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o homem são as listadas a seguir. 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• Vetorial –acontece pelo contato do homem suscetível com as excretas contaminadas dos triatomíneos, que, ao picarem os vertebrados, costumam defecar após o repasto, eliminando formas infectantes do parasito, que penetram pelo orifício da picada, mucosas ou por solução de continuidade deixada pelo ato de coçar 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• Vertical –ocorre, principalmente, pela via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transplacentária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pode ocorrer em qualquer fase da doença (aguda ou crônica). A transmissão pode ocorrer durante a gestação ou no momento do parto. Há possibilidade de transmissão pelo leite, durante a fase aguda da doença. Já em nutrizes na fase crônica, a transmissão durante a amamentação pode ocorrer em casos de sangramento por fissura mamária e não propriamente pelo leite.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454" y="2025346"/>
            <a:ext cx="2752065" cy="2983381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28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9075" y="1030365"/>
            <a:ext cx="95898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• POR VIA ORAL 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quando há ingestão de alimentos contaminados acidentalmente com o parasito, seja o triatomíneo ou suas fezes. Também pode ocorrer por meio da ingestão de carne crua ou mal cozida de caça ou alimentos contaminados pela secreção das glândulas anais de marsupiais infectados.</a:t>
            </a:r>
          </a:p>
          <a:p>
            <a:endParaRPr lang="pt-BR" dirty="0"/>
          </a:p>
          <a:p>
            <a:r>
              <a:rPr lang="pt-BR" dirty="0" smtClean="0"/>
              <a:t>Ocorre em locais definidos, em um determinado tempo, por diferentes tipos de alimentos – geralmente encontrando-se vetores ou reservatórios infectados nas imediações da área de produção, manuseio ou utilização do alimento contaminado.</a:t>
            </a:r>
          </a:p>
          <a:p>
            <a:endParaRPr lang="pt-BR" dirty="0"/>
          </a:p>
          <a:p>
            <a:r>
              <a:rPr lang="pt-BR" dirty="0" smtClean="0"/>
              <a:t>É o tipo de transmissão que geralmente está associada aos surtos de doença de Chagas aguda (DCA). Em grande parte dos casos, tem como possível fundamentação o consumo de alimentos contaminados pela não adoção de boas práticas de higiene na manipulação dos alimentos e pela invasão humana de habitat silvestres, que aumenta os riscos associados à proximidade de vetores e reservatórios silvestres.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84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6036" y="844352"/>
            <a:ext cx="105906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• Transfusional –também representa importante via de propagação da doença nos centros urbanos, sendo considerada a principal forma de transmissão em países não endêmicos (Canadá, Espanha, Estados Unidos e outros) e em países latino-americanos que estejam em processo de controle da transmissão vetorial. No Brasil, devido à efetividade do controle dos serviços de hemoterapia e, consequentemente, maior qualidade do sangue para transfusão, tem-se alcançado significativo </a:t>
            </a:r>
            <a:r>
              <a:rPr lang="pt-BR" dirty="0" err="1" smtClean="0"/>
              <a:t>im-pacto</a:t>
            </a:r>
            <a:r>
              <a:rPr lang="pt-BR" dirty="0" smtClean="0"/>
              <a:t> no controle da transmissão </a:t>
            </a:r>
            <a:r>
              <a:rPr lang="pt-BR" dirty="0" err="1" smtClean="0"/>
              <a:t>transfusional</a:t>
            </a:r>
            <a:r>
              <a:rPr lang="pt-BR" dirty="0" smtClean="0"/>
              <a:t> do T. </a:t>
            </a:r>
            <a:r>
              <a:rPr lang="pt-BR" dirty="0" err="1" smtClean="0"/>
              <a:t>cruzi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 • Por transplante de órgãos –a doença, em sua fase aguda, apresenta-se mais grave, uma vez que os receptores são submetidos à terapia imunossupressora. A confirmação do diagnóstico da infecção é baseada no isolamento do agente, no sangue ou em biópsias de pele, e/ou </a:t>
            </a:r>
            <a:r>
              <a:rPr lang="pt-BR" dirty="0" err="1" smtClean="0"/>
              <a:t>soroconversão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• Por acidentes laboratoriais – acidentes laboratoriais também podem ocorrer devido a contato com culturas de T. </a:t>
            </a:r>
            <a:r>
              <a:rPr lang="pt-BR" dirty="0" err="1" smtClean="0"/>
              <a:t>cruzi</a:t>
            </a:r>
            <a:r>
              <a:rPr lang="pt-BR" dirty="0" smtClean="0"/>
              <a:t>, exposição às fezes de triatomíneos contaminadas ou sangue (de casos humanos ou de animais) contendo formas infectantes do parasito.</a:t>
            </a:r>
          </a:p>
          <a:p>
            <a:endParaRPr lang="pt-BR" dirty="0" smtClean="0"/>
          </a:p>
          <a:p>
            <a:r>
              <a:rPr lang="pt-BR" dirty="0" smtClean="0"/>
              <a:t>• Por outras formas acidentais –foram registrados casos, principalmente em crianças, pela ingestão acidental do triatomíneo e/ou contato direto com as excretas do inseto contaminado com T. </a:t>
            </a:r>
            <a:r>
              <a:rPr lang="pt-BR" dirty="0" err="1" smtClean="0"/>
              <a:t>cruzi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6BE2-BB71-46C9-B958-6510AEE418A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7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3495</Words>
  <Application>Microsoft Office PowerPoint</Application>
  <PresentationFormat>Widescreen</PresentationFormat>
  <Paragraphs>267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reginaldoafonsodossantos@gmail.com</dc:creator>
  <cp:lastModifiedBy>reginaldoafonsodossantos@gmail.com</cp:lastModifiedBy>
  <cp:revision>10</cp:revision>
  <dcterms:created xsi:type="dcterms:W3CDTF">2021-12-30T09:46:15Z</dcterms:created>
  <dcterms:modified xsi:type="dcterms:W3CDTF">2021-12-30T11:05:19Z</dcterms:modified>
</cp:coreProperties>
</file>